
<file path=[Content_Types].xml><?xml version="1.0" encoding="utf-8"?>
<Types xmlns="http://schemas.openxmlformats.org/package/2006/content-types">
  <Default Extension="jpeg" ContentType="image/jpeg"/>
  <Default Extension="jp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8" r:id="rId2"/>
    <p:sldId id="257" r:id="rId3"/>
    <p:sldId id="261" r:id="rId4"/>
    <p:sldId id="268" r:id="rId5"/>
    <p:sldId id="263" r:id="rId6"/>
    <p:sldId id="264" r:id="rId7"/>
    <p:sldId id="269" r:id="rId8"/>
    <p:sldId id="265" r:id="rId9"/>
    <p:sldId id="270" r:id="rId10"/>
    <p:sldId id="267" r:id="rId11"/>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84" userDrawn="1">
          <p15:clr>
            <a:srgbClr val="A4A3A4"/>
          </p15:clr>
        </p15:guide>
        <p15:guide id="2" pos="384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B301B821-A1FF-4177-AEE7-76D212191A09}" styleName="Medium Style 1 - Accent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2838BEF-8BB2-4498-84A7-C5851F593DF1}" styleName="Medium Style 4 - Accent 5">
    <a:wholeTbl>
      <a:tcTxStyle>
        <a:fontRef idx="minor">
          <a:scrgbClr r="0" g="0" b="0"/>
        </a:fontRef>
        <a:schemeClr val="dk1"/>
      </a:tcTxStyle>
      <a:tcStyle>
        <a:tcBdr>
          <a:left>
            <a:ln w="12700" cmpd="sng">
              <a:solidFill>
                <a:schemeClr val="accent5"/>
              </a:solidFill>
            </a:ln>
          </a:left>
          <a:right>
            <a:ln w="12700" cmpd="sng">
              <a:solidFill>
                <a:schemeClr val="accent5"/>
              </a:solidFill>
            </a:ln>
          </a:right>
          <a:top>
            <a:ln w="12700" cmpd="sng">
              <a:solidFill>
                <a:schemeClr val="accent5"/>
              </a:solidFill>
            </a:ln>
          </a:top>
          <a:bottom>
            <a:ln w="12700" cmpd="sng">
              <a:solidFill>
                <a:schemeClr val="accent5"/>
              </a:solidFill>
            </a:ln>
          </a:bottom>
          <a:insideH>
            <a:ln w="12700" cmpd="sng">
              <a:solidFill>
                <a:schemeClr val="accent5"/>
              </a:solidFill>
            </a:ln>
          </a:insideH>
          <a:insideV>
            <a:ln w="12700" cmpd="sng">
              <a:solidFill>
                <a:schemeClr val="accent5"/>
              </a:solidFill>
            </a:ln>
          </a:insideV>
        </a:tcBdr>
        <a:fill>
          <a:solidFill>
            <a:schemeClr val="accent5">
              <a:tint val="20000"/>
            </a:schemeClr>
          </a:solidFill>
        </a:fill>
      </a:tcStyle>
    </a:wholeTbl>
    <a:band1H>
      <a:tcStyle>
        <a:tcBdr/>
        <a:fill>
          <a:solidFill>
            <a:schemeClr val="accent5">
              <a:tint val="40000"/>
            </a:schemeClr>
          </a:solidFill>
        </a:fill>
      </a:tcStyle>
    </a:band1H>
    <a:band1V>
      <a:tcStyle>
        <a:tcBdr/>
        <a:fill>
          <a:solidFill>
            <a:schemeClr val="accent5">
              <a:tint val="40000"/>
            </a:schemeClr>
          </a:solidFill>
        </a:fill>
      </a:tcStyle>
    </a:band1V>
    <a:lastCol>
      <a:tcTxStyle b="on"/>
      <a:tcStyle>
        <a:tcBdr/>
      </a:tcStyle>
    </a:lastCol>
    <a:firstCol>
      <a:tcTxStyle b="on"/>
      <a:tcStyle>
        <a:tcBdr/>
      </a:tcStyle>
    </a:firstCol>
    <a:lastRow>
      <a:tcTxStyle b="on"/>
      <a:tcStyle>
        <a:tcBdr>
          <a:top>
            <a:ln w="25400" cmpd="sng">
              <a:solidFill>
                <a:schemeClr val="accent5"/>
              </a:solidFill>
            </a:ln>
          </a:top>
        </a:tcBdr>
        <a:fill>
          <a:solidFill>
            <a:schemeClr val="accent5">
              <a:tint val="20000"/>
            </a:schemeClr>
          </a:solidFill>
        </a:fill>
      </a:tcStyle>
    </a:lastRow>
    <a:firstRow>
      <a:tcTxStyle b="on"/>
      <a:tcStyle>
        <a:tcBdr/>
        <a:fill>
          <a:solidFill>
            <a:schemeClr val="accent5">
              <a:tint val="20000"/>
            </a:schemeClr>
          </a:solidFill>
        </a:fill>
      </a:tcStyle>
    </a:firstRow>
  </a:tblStyle>
  <a:tblStyle styleId="{638B1855-1B75-4FBE-930C-398BA8C253C6}" styleName="Themed Style 2 - Accent 6">
    <a:tblBg>
      <a:fillRef idx="3">
        <a:schemeClr val="accent6"/>
      </a:fillRef>
      <a:effectRef idx="3">
        <a:schemeClr val="accent6"/>
      </a:effectRef>
    </a:tblBg>
    <a:wholeTbl>
      <a:tcTxStyle>
        <a:fontRef idx="minor">
          <a:scrgbClr r="0" g="0" b="0"/>
        </a:fontRef>
        <a:schemeClr val="lt1"/>
      </a:tcTxStyle>
      <a:tcStyle>
        <a:tcBdr>
          <a:left>
            <a:lnRef idx="1">
              <a:schemeClr val="accent6">
                <a:tint val="50000"/>
              </a:schemeClr>
            </a:lnRef>
          </a:left>
          <a:right>
            <a:lnRef idx="1">
              <a:schemeClr val="accent6">
                <a:tint val="50000"/>
              </a:schemeClr>
            </a:lnRef>
          </a:right>
          <a:top>
            <a:lnRef idx="1">
              <a:schemeClr val="accent6">
                <a:tint val="50000"/>
              </a:schemeClr>
            </a:lnRef>
          </a:top>
          <a:bottom>
            <a:lnRef idx="1">
              <a:schemeClr val="accent6">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 styleId="{18603FDC-E32A-4AB5-989C-0864C3EAD2B8}" styleName="Themed Style 2 - Accent 2">
    <a:tblBg>
      <a:fillRef idx="3">
        <a:schemeClr val="accent2"/>
      </a:fillRef>
      <a:effectRef idx="3">
        <a:schemeClr val="accent2"/>
      </a:effectRef>
    </a:tblBg>
    <a:wholeTbl>
      <a:tcTxStyle>
        <a:fontRef idx="minor">
          <a:scrgbClr r="0" g="0" b="0"/>
        </a:fontRef>
        <a:schemeClr val="lt1"/>
      </a:tcTxStyle>
      <a:tcStyle>
        <a:tcBdr>
          <a:left>
            <a:lnRef idx="1">
              <a:schemeClr val="accent2">
                <a:tint val="50000"/>
              </a:schemeClr>
            </a:lnRef>
          </a:left>
          <a:right>
            <a:lnRef idx="1">
              <a:schemeClr val="accent2">
                <a:tint val="50000"/>
              </a:schemeClr>
            </a:lnRef>
          </a:right>
          <a:top>
            <a:lnRef idx="1">
              <a:schemeClr val="accent2">
                <a:tint val="50000"/>
              </a:schemeClr>
            </a:lnRef>
          </a:top>
          <a:bottom>
            <a:lnRef idx="1">
              <a:schemeClr val="accent2">
                <a:tint val="50000"/>
              </a:schemeClr>
            </a:lnRef>
          </a:bottom>
          <a:insideH>
            <a:ln>
              <a:noFill/>
            </a:ln>
          </a:insideH>
          <a:insideV>
            <a:ln>
              <a:noFill/>
            </a:ln>
          </a:insideV>
        </a:tcBdr>
        <a:fill>
          <a:noFill/>
        </a:fill>
      </a:tcStyle>
    </a:wholeTbl>
    <a:band1H>
      <a:tcStyle>
        <a:tcBdr/>
        <a:fill>
          <a:solidFill>
            <a:schemeClr val="lt1">
              <a:alpha val="20000"/>
            </a:schemeClr>
          </a:solidFill>
        </a:fill>
      </a:tcStyle>
    </a:band1H>
    <a:band1V>
      <a:tcStyle>
        <a:tcBdr/>
        <a:fill>
          <a:solidFill>
            <a:schemeClr val="lt1">
              <a:alpha val="20000"/>
            </a:schemeClr>
          </a:solidFill>
        </a:fill>
      </a:tcStyle>
    </a:band1V>
    <a:lastCol>
      <a:tcTxStyle b="on"/>
      <a:tcStyle>
        <a:tcBdr>
          <a:left>
            <a:lnRef idx="2">
              <a:schemeClr val="lt1"/>
            </a:lnRef>
          </a:left>
        </a:tcBdr>
      </a:tcStyle>
    </a:lastCol>
    <a:firstCol>
      <a:tcTxStyle b="on"/>
      <a:tcStyle>
        <a:tcBdr>
          <a:right>
            <a:lnRef idx="2">
              <a:schemeClr val="lt1"/>
            </a:lnRef>
          </a:right>
        </a:tcBdr>
      </a:tcStyle>
    </a:firstCol>
    <a:lastRow>
      <a:tcTxStyle b="on"/>
      <a:tcStyle>
        <a:tcBdr>
          <a:top>
            <a:lnRef idx="2">
              <a:schemeClr val="lt1"/>
            </a:lnRef>
          </a:top>
        </a:tcBdr>
        <a:fill>
          <a:noFill/>
        </a:fill>
      </a:tcStyle>
    </a:lastRow>
    <a:seCell>
      <a:tcStyle>
        <a:tcBdr>
          <a:left>
            <a:ln>
              <a:noFill/>
            </a:ln>
          </a:left>
          <a:top>
            <a:ln>
              <a:noFill/>
            </a:ln>
          </a:top>
        </a:tcBdr>
      </a:tcStyle>
    </a:seCell>
    <a:swCell>
      <a:tcStyle>
        <a:tcBdr>
          <a:right>
            <a:ln>
              <a:noFill/>
            </a:ln>
          </a:right>
          <a:top>
            <a:ln>
              <a:noFill/>
            </a:ln>
          </a:top>
        </a:tcBdr>
      </a:tcStyle>
    </a:swCell>
    <a:firstRow>
      <a:tcTxStyle b="on"/>
      <a:tcStyle>
        <a:tcBdr>
          <a:bottom>
            <a:lnRef idx="3">
              <a:schemeClr val="lt1"/>
            </a:lnRef>
          </a:bottom>
        </a:tcBdr>
        <a:fill>
          <a:noFill/>
        </a:fill>
      </a:tcStyle>
    </a:firstRow>
    <a:neCell>
      <a:tcStyle>
        <a:tcBdr>
          <a:bottom>
            <a:ln>
              <a:noFill/>
            </a:ln>
          </a:bottom>
        </a:tcBdr>
      </a:tcStyle>
    </a:neCell>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3" autoAdjust="0"/>
    <p:restoredTop sz="94660"/>
  </p:normalViewPr>
  <p:slideViewPr>
    <p:cSldViewPr snapToGrid="0" showGuides="1">
      <p:cViewPr varScale="1">
        <p:scale>
          <a:sx n="64" d="100"/>
          <a:sy n="64" d="100"/>
        </p:scale>
        <p:origin x="72" y="180"/>
      </p:cViewPr>
      <p:guideLst>
        <p:guide orient="horz" pos="2184"/>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1AEAD19-7DC9-44BA-9B47-128A7139B363}"/>
              </a:ext>
            </a:extLst>
          </p:cNvPr>
          <p:cNvSpPr>
            <a:spLocks noGrp="1"/>
          </p:cNvSpPr>
          <p:nvPr>
            <p:ph type="ctrTitle"/>
          </p:nvPr>
        </p:nvSpPr>
        <p:spPr>
          <a:xfrm>
            <a:off x="1524000" y="1122363"/>
            <a:ext cx="9144000" cy="2387600"/>
          </a:xfrm>
        </p:spPr>
        <p:txBody>
          <a:bodyPr anchor="b"/>
          <a:lstStyle>
            <a:lvl1pPr algn="ctr">
              <a:defRPr sz="6000"/>
            </a:lvl1pPr>
          </a:lstStyle>
          <a:p>
            <a:r>
              <a:rPr lang="en-US"/>
              <a:t>Click to edit Master title style</a:t>
            </a:r>
          </a:p>
        </p:txBody>
      </p:sp>
      <p:sp>
        <p:nvSpPr>
          <p:cNvPr id="3" name="Subtitle 2">
            <a:extLst>
              <a:ext uri="{FF2B5EF4-FFF2-40B4-BE49-F238E27FC236}">
                <a16:creationId xmlns:a16="http://schemas.microsoft.com/office/drawing/2014/main" id="{00366943-C293-4848-BE23-CBE20C4D15AB}"/>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p>
        </p:txBody>
      </p:sp>
      <p:sp>
        <p:nvSpPr>
          <p:cNvPr id="4" name="Date Placeholder 3">
            <a:extLst>
              <a:ext uri="{FF2B5EF4-FFF2-40B4-BE49-F238E27FC236}">
                <a16:creationId xmlns:a16="http://schemas.microsoft.com/office/drawing/2014/main" id="{750BC326-FE3F-4380-B9C4-C9517816C223}"/>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8CA51B4C-B22F-4B27-8C94-16B508CA8C3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61D38B69-FCCD-4D12-860A-3E50DDE76CB1}"/>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257968541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E895BB5-0063-44CF-AE61-DB4F77C2F25F}"/>
              </a:ext>
            </a:extLst>
          </p:cNvPr>
          <p:cNvSpPr>
            <a:spLocks noGrp="1"/>
          </p:cNvSpPr>
          <p:nvPr>
            <p:ph type="title"/>
          </p:nvPr>
        </p:nvSpPr>
        <p:spPr/>
        <p:txBody>
          <a:bodyPr/>
          <a:lstStyle/>
          <a:p>
            <a:r>
              <a:rPr lang="en-US"/>
              <a:t>Click to edit Master title style</a:t>
            </a:r>
          </a:p>
        </p:txBody>
      </p:sp>
      <p:sp>
        <p:nvSpPr>
          <p:cNvPr id="3" name="Vertical Text Placeholder 2">
            <a:extLst>
              <a:ext uri="{FF2B5EF4-FFF2-40B4-BE49-F238E27FC236}">
                <a16:creationId xmlns:a16="http://schemas.microsoft.com/office/drawing/2014/main" id="{643071C1-A50D-42AF-99F8-C127BC90AE80}"/>
              </a:ext>
            </a:extLst>
          </p:cNvPr>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7AB0895-F7A3-42E4-B255-4908CFA997D2}"/>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18310CEA-8C02-4958-A64A-19D5002E2EB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CF552203-94EB-4A85-A93A-14E158B1DAAF}"/>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4114264094"/>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a:extLst>
              <a:ext uri="{FF2B5EF4-FFF2-40B4-BE49-F238E27FC236}">
                <a16:creationId xmlns:a16="http://schemas.microsoft.com/office/drawing/2014/main" id="{17DCB63E-E80C-4E53-8B83-30B44B060EC1}"/>
              </a:ext>
            </a:extLst>
          </p:cNvPr>
          <p:cNvSpPr>
            <a:spLocks noGrp="1"/>
          </p:cNvSpPr>
          <p:nvPr>
            <p:ph type="title" orient="vert"/>
          </p:nvPr>
        </p:nvSpPr>
        <p:spPr>
          <a:xfrm>
            <a:off x="8724900" y="365125"/>
            <a:ext cx="2628900" cy="5811838"/>
          </a:xfrm>
        </p:spPr>
        <p:txBody>
          <a:bodyPr vert="eaVert"/>
          <a:lstStyle/>
          <a:p>
            <a:r>
              <a:rPr lang="en-US"/>
              <a:t>Click to edit Master title style</a:t>
            </a:r>
          </a:p>
        </p:txBody>
      </p:sp>
      <p:sp>
        <p:nvSpPr>
          <p:cNvPr id="3" name="Vertical Text Placeholder 2">
            <a:extLst>
              <a:ext uri="{FF2B5EF4-FFF2-40B4-BE49-F238E27FC236}">
                <a16:creationId xmlns:a16="http://schemas.microsoft.com/office/drawing/2014/main" id="{A57F6CC6-75A6-4AF5-B7ED-EC356CBCC7B1}"/>
              </a:ext>
            </a:extLst>
          </p:cNvPr>
          <p:cNvSpPr>
            <a:spLocks noGrp="1"/>
          </p:cNvSpPr>
          <p:nvPr>
            <p:ph type="body" orient="vert" idx="1"/>
          </p:nvPr>
        </p:nvSpPr>
        <p:spPr>
          <a:xfrm>
            <a:off x="838200" y="365125"/>
            <a:ext cx="7734300" cy="5811838"/>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5BD4D56E-8DE2-4C34-80EC-1DD616B0358C}"/>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28F07DA7-A7E9-4094-A10E-51D360B5A731}"/>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A86C2BB0-CAF0-40EC-8C26-C3F5982C24A6}"/>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24282027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71CA7BCE-F176-45B1-A1B1-67D2CA905615}"/>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5346693C-D8F4-4FFF-A545-13420C783489}"/>
              </a:ext>
            </a:extLst>
          </p:cNvPr>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DAFE7E52-243F-455F-BA29-06FB16CF916A}"/>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72FC4A2E-4A41-433B-AFD0-F3A3091EE26D}"/>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B5CDB8B6-78BB-419E-BFD3-A405B367A9F4}"/>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285158755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55BE7E0-EC56-4029-B0D6-A6FE10ACB94B}"/>
              </a:ext>
            </a:extLst>
          </p:cNvPr>
          <p:cNvSpPr>
            <a:spLocks noGrp="1"/>
          </p:cNvSpPr>
          <p:nvPr>
            <p:ph type="title"/>
          </p:nvPr>
        </p:nvSpPr>
        <p:spPr>
          <a:xfrm>
            <a:off x="831850" y="1709738"/>
            <a:ext cx="10515600" cy="2852737"/>
          </a:xfrm>
        </p:spPr>
        <p:txBody>
          <a:bodyPr anchor="b"/>
          <a:lstStyle>
            <a:lvl1pPr>
              <a:defRPr sz="6000"/>
            </a:lvl1pPr>
          </a:lstStyle>
          <a:p>
            <a:r>
              <a:rPr lang="en-US"/>
              <a:t>Click to edit Master title style</a:t>
            </a:r>
          </a:p>
        </p:txBody>
      </p:sp>
      <p:sp>
        <p:nvSpPr>
          <p:cNvPr id="3" name="Text Placeholder 2">
            <a:extLst>
              <a:ext uri="{FF2B5EF4-FFF2-40B4-BE49-F238E27FC236}">
                <a16:creationId xmlns:a16="http://schemas.microsoft.com/office/drawing/2014/main" id="{FD7D457E-A272-4B72-A791-5D32F7398EC9}"/>
              </a:ext>
            </a:extLst>
          </p:cNvPr>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a:t>Click to edit Master text styles</a:t>
            </a:r>
          </a:p>
        </p:txBody>
      </p:sp>
      <p:sp>
        <p:nvSpPr>
          <p:cNvPr id="4" name="Date Placeholder 3">
            <a:extLst>
              <a:ext uri="{FF2B5EF4-FFF2-40B4-BE49-F238E27FC236}">
                <a16:creationId xmlns:a16="http://schemas.microsoft.com/office/drawing/2014/main" id="{A9D41F64-40D7-4C3E-99B1-B81B1AC4898F}"/>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61C792B3-1801-486B-AA02-C0A3B61BA83B}"/>
              </a:ext>
            </a:extLst>
          </p:cNvPr>
          <p:cNvSpPr>
            <a:spLocks noGrp="1"/>
          </p:cNvSpPr>
          <p:nvPr>
            <p:ph type="ftr" sz="quarter" idx="11"/>
          </p:nvPr>
        </p:nvSpPr>
        <p:spPr/>
        <p:txBody>
          <a:bodyPr/>
          <a:lstStyle/>
          <a:p>
            <a:endParaRPr lang="en-US"/>
          </a:p>
        </p:txBody>
      </p:sp>
      <p:sp>
        <p:nvSpPr>
          <p:cNvPr id="6" name="Slide Number Placeholder 5">
            <a:extLst>
              <a:ext uri="{FF2B5EF4-FFF2-40B4-BE49-F238E27FC236}">
                <a16:creationId xmlns:a16="http://schemas.microsoft.com/office/drawing/2014/main" id="{DA93B6A6-49C6-42C2-B917-DB0235E3064A}"/>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372178634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61F259-89DE-4786-93CB-EDB67D26BE56}"/>
              </a:ext>
            </a:extLst>
          </p:cNvPr>
          <p:cNvSpPr>
            <a:spLocks noGrp="1"/>
          </p:cNvSpPr>
          <p:nvPr>
            <p:ph type="title"/>
          </p:nvPr>
        </p:nvSpPr>
        <p:spPr/>
        <p:txBody>
          <a:bodyPr/>
          <a:lstStyle/>
          <a:p>
            <a:r>
              <a:rPr lang="en-US"/>
              <a:t>Click to edit Master title style</a:t>
            </a:r>
          </a:p>
        </p:txBody>
      </p:sp>
      <p:sp>
        <p:nvSpPr>
          <p:cNvPr id="3" name="Content Placeholder 2">
            <a:extLst>
              <a:ext uri="{FF2B5EF4-FFF2-40B4-BE49-F238E27FC236}">
                <a16:creationId xmlns:a16="http://schemas.microsoft.com/office/drawing/2014/main" id="{45295FF2-1684-4EA3-8F05-99D2EAC6DF05}"/>
              </a:ext>
            </a:extLst>
          </p:cNvPr>
          <p:cNvSpPr>
            <a:spLocks noGrp="1"/>
          </p:cNvSpPr>
          <p:nvPr>
            <p:ph sz="half" idx="1"/>
          </p:nvPr>
        </p:nvSpPr>
        <p:spPr>
          <a:xfrm>
            <a:off x="838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Content Placeholder 3">
            <a:extLst>
              <a:ext uri="{FF2B5EF4-FFF2-40B4-BE49-F238E27FC236}">
                <a16:creationId xmlns:a16="http://schemas.microsoft.com/office/drawing/2014/main" id="{02B93CC8-8F15-4ECA-BF54-68A19D683D05}"/>
              </a:ext>
            </a:extLst>
          </p:cNvPr>
          <p:cNvSpPr>
            <a:spLocks noGrp="1"/>
          </p:cNvSpPr>
          <p:nvPr>
            <p:ph sz="half" idx="2"/>
          </p:nvPr>
        </p:nvSpPr>
        <p:spPr>
          <a:xfrm>
            <a:off x="6172200" y="1825625"/>
            <a:ext cx="5181600" cy="435133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Date Placeholder 4">
            <a:extLst>
              <a:ext uri="{FF2B5EF4-FFF2-40B4-BE49-F238E27FC236}">
                <a16:creationId xmlns:a16="http://schemas.microsoft.com/office/drawing/2014/main" id="{4E035C2F-31FB-473F-AD0F-36545CF8BE9D}"/>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6" name="Footer Placeholder 5">
            <a:extLst>
              <a:ext uri="{FF2B5EF4-FFF2-40B4-BE49-F238E27FC236}">
                <a16:creationId xmlns:a16="http://schemas.microsoft.com/office/drawing/2014/main" id="{FD6D2ADE-7B91-477D-8AC0-7257B29E1A8A}"/>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7910A8D-DA56-4978-8CF0-566A46C6E0FC}"/>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31307225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BA381C5-04B3-4549-AC8E-0BA308F0B493}"/>
              </a:ext>
            </a:extLst>
          </p:cNvPr>
          <p:cNvSpPr>
            <a:spLocks noGrp="1"/>
          </p:cNvSpPr>
          <p:nvPr>
            <p:ph type="title"/>
          </p:nvPr>
        </p:nvSpPr>
        <p:spPr>
          <a:xfrm>
            <a:off x="839788" y="365125"/>
            <a:ext cx="10515600" cy="1325563"/>
          </a:xfrm>
        </p:spPr>
        <p:txBody>
          <a:bodyPr/>
          <a:lstStyle/>
          <a:p>
            <a:r>
              <a:rPr lang="en-US"/>
              <a:t>Click to edit Master title style</a:t>
            </a:r>
          </a:p>
        </p:txBody>
      </p:sp>
      <p:sp>
        <p:nvSpPr>
          <p:cNvPr id="3" name="Text Placeholder 2">
            <a:extLst>
              <a:ext uri="{FF2B5EF4-FFF2-40B4-BE49-F238E27FC236}">
                <a16:creationId xmlns:a16="http://schemas.microsoft.com/office/drawing/2014/main" id="{0BCAD787-714F-4FD1-885F-21F3435E3896}"/>
              </a:ext>
            </a:extLst>
          </p:cNvPr>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a:extLst>
              <a:ext uri="{FF2B5EF4-FFF2-40B4-BE49-F238E27FC236}">
                <a16:creationId xmlns:a16="http://schemas.microsoft.com/office/drawing/2014/main" id="{1A0251FE-043B-425F-B377-0E298C3F25DF}"/>
              </a:ext>
            </a:extLst>
          </p:cNvPr>
          <p:cNvSpPr>
            <a:spLocks noGrp="1"/>
          </p:cNvSpPr>
          <p:nvPr>
            <p:ph sz="half" idx="2"/>
          </p:nvPr>
        </p:nvSpPr>
        <p:spPr>
          <a:xfrm>
            <a:off x="839788" y="2505075"/>
            <a:ext cx="5157787"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5" name="Text Placeholder 4">
            <a:extLst>
              <a:ext uri="{FF2B5EF4-FFF2-40B4-BE49-F238E27FC236}">
                <a16:creationId xmlns:a16="http://schemas.microsoft.com/office/drawing/2014/main" id="{5CB73F5F-260E-4209-90D7-CC7E89F4A775}"/>
              </a:ext>
            </a:extLst>
          </p:cNvPr>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a:extLst>
              <a:ext uri="{FF2B5EF4-FFF2-40B4-BE49-F238E27FC236}">
                <a16:creationId xmlns:a16="http://schemas.microsoft.com/office/drawing/2014/main" id="{10718B76-A1F0-498E-BA49-A0B67813E7A4}"/>
              </a:ext>
            </a:extLst>
          </p:cNvPr>
          <p:cNvSpPr>
            <a:spLocks noGrp="1"/>
          </p:cNvSpPr>
          <p:nvPr>
            <p:ph sz="quarter" idx="4"/>
          </p:nvPr>
        </p:nvSpPr>
        <p:spPr>
          <a:xfrm>
            <a:off x="6172200" y="2505075"/>
            <a:ext cx="5183188" cy="3684588"/>
          </a:xfrm>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7" name="Date Placeholder 6">
            <a:extLst>
              <a:ext uri="{FF2B5EF4-FFF2-40B4-BE49-F238E27FC236}">
                <a16:creationId xmlns:a16="http://schemas.microsoft.com/office/drawing/2014/main" id="{904937B9-CE07-41D0-8584-354F3122CBA5}"/>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8" name="Footer Placeholder 7">
            <a:extLst>
              <a:ext uri="{FF2B5EF4-FFF2-40B4-BE49-F238E27FC236}">
                <a16:creationId xmlns:a16="http://schemas.microsoft.com/office/drawing/2014/main" id="{93C24976-FEB4-4A7B-AA4A-7D8F57EEC46E}"/>
              </a:ext>
            </a:extLst>
          </p:cNvPr>
          <p:cNvSpPr>
            <a:spLocks noGrp="1"/>
          </p:cNvSpPr>
          <p:nvPr>
            <p:ph type="ftr" sz="quarter" idx="11"/>
          </p:nvPr>
        </p:nvSpPr>
        <p:spPr/>
        <p:txBody>
          <a:bodyPr/>
          <a:lstStyle/>
          <a:p>
            <a:endParaRPr lang="en-US"/>
          </a:p>
        </p:txBody>
      </p:sp>
      <p:sp>
        <p:nvSpPr>
          <p:cNvPr id="9" name="Slide Number Placeholder 8">
            <a:extLst>
              <a:ext uri="{FF2B5EF4-FFF2-40B4-BE49-F238E27FC236}">
                <a16:creationId xmlns:a16="http://schemas.microsoft.com/office/drawing/2014/main" id="{7E8DAACE-CFAD-4E43-BAAE-1253F534DEE9}"/>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34153992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090ABA0-CB69-42DF-8FD8-861AA8D091FC}"/>
              </a:ext>
            </a:extLst>
          </p:cNvPr>
          <p:cNvSpPr>
            <a:spLocks noGrp="1"/>
          </p:cNvSpPr>
          <p:nvPr>
            <p:ph type="title"/>
          </p:nvPr>
        </p:nvSpPr>
        <p:spPr/>
        <p:txBody>
          <a:bodyPr/>
          <a:lstStyle/>
          <a:p>
            <a:r>
              <a:rPr lang="en-US"/>
              <a:t>Click to edit Master title style</a:t>
            </a:r>
          </a:p>
        </p:txBody>
      </p:sp>
      <p:sp>
        <p:nvSpPr>
          <p:cNvPr id="3" name="Date Placeholder 2">
            <a:extLst>
              <a:ext uri="{FF2B5EF4-FFF2-40B4-BE49-F238E27FC236}">
                <a16:creationId xmlns:a16="http://schemas.microsoft.com/office/drawing/2014/main" id="{7E15D4D7-FAD4-44B9-BBE6-DE81D0981859}"/>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4" name="Footer Placeholder 3">
            <a:extLst>
              <a:ext uri="{FF2B5EF4-FFF2-40B4-BE49-F238E27FC236}">
                <a16:creationId xmlns:a16="http://schemas.microsoft.com/office/drawing/2014/main" id="{3399CF25-363A-4D2A-B244-AABA2A5FB76F}"/>
              </a:ext>
            </a:extLst>
          </p:cNvPr>
          <p:cNvSpPr>
            <a:spLocks noGrp="1"/>
          </p:cNvSpPr>
          <p:nvPr>
            <p:ph type="ftr" sz="quarter" idx="11"/>
          </p:nvPr>
        </p:nvSpPr>
        <p:spPr/>
        <p:txBody>
          <a:bodyPr/>
          <a:lstStyle/>
          <a:p>
            <a:endParaRPr lang="en-US"/>
          </a:p>
        </p:txBody>
      </p:sp>
      <p:sp>
        <p:nvSpPr>
          <p:cNvPr id="5" name="Slide Number Placeholder 4">
            <a:extLst>
              <a:ext uri="{FF2B5EF4-FFF2-40B4-BE49-F238E27FC236}">
                <a16:creationId xmlns:a16="http://schemas.microsoft.com/office/drawing/2014/main" id="{ED52A14A-D72B-4C5D-AE6F-E185FCDB3F7F}"/>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1619552157"/>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a:extLst>
              <a:ext uri="{FF2B5EF4-FFF2-40B4-BE49-F238E27FC236}">
                <a16:creationId xmlns:a16="http://schemas.microsoft.com/office/drawing/2014/main" id="{8099EE11-22CF-4356-97D0-C9D3354DE001}"/>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3" name="Footer Placeholder 2">
            <a:extLst>
              <a:ext uri="{FF2B5EF4-FFF2-40B4-BE49-F238E27FC236}">
                <a16:creationId xmlns:a16="http://schemas.microsoft.com/office/drawing/2014/main" id="{6324C468-F44F-4269-9C8E-E04D607C3F01}"/>
              </a:ext>
            </a:extLst>
          </p:cNvPr>
          <p:cNvSpPr>
            <a:spLocks noGrp="1"/>
          </p:cNvSpPr>
          <p:nvPr>
            <p:ph type="ftr" sz="quarter" idx="11"/>
          </p:nvPr>
        </p:nvSpPr>
        <p:spPr/>
        <p:txBody>
          <a:bodyPr/>
          <a:lstStyle/>
          <a:p>
            <a:endParaRPr lang="en-US"/>
          </a:p>
        </p:txBody>
      </p:sp>
      <p:sp>
        <p:nvSpPr>
          <p:cNvPr id="4" name="Slide Number Placeholder 3">
            <a:extLst>
              <a:ext uri="{FF2B5EF4-FFF2-40B4-BE49-F238E27FC236}">
                <a16:creationId xmlns:a16="http://schemas.microsoft.com/office/drawing/2014/main" id="{45EF8316-5D1D-4C92-A584-9A1F800B7EFF}"/>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3178610083"/>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AA802D53-7EAE-4F7F-8691-1510684D9364}"/>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Content Placeholder 2">
            <a:extLst>
              <a:ext uri="{FF2B5EF4-FFF2-40B4-BE49-F238E27FC236}">
                <a16:creationId xmlns:a16="http://schemas.microsoft.com/office/drawing/2014/main" id="{8BEAA45D-43D9-4EC0-9A67-5159234C285D}"/>
              </a:ext>
            </a:extLst>
          </p:cNvPr>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Text Placeholder 3">
            <a:extLst>
              <a:ext uri="{FF2B5EF4-FFF2-40B4-BE49-F238E27FC236}">
                <a16:creationId xmlns:a16="http://schemas.microsoft.com/office/drawing/2014/main" id="{CB1361AF-191A-4E78-8135-425920ABC989}"/>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C9176D1D-5910-4763-AF8C-832C634D8FD2}"/>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6" name="Footer Placeholder 5">
            <a:extLst>
              <a:ext uri="{FF2B5EF4-FFF2-40B4-BE49-F238E27FC236}">
                <a16:creationId xmlns:a16="http://schemas.microsoft.com/office/drawing/2014/main" id="{292A39DA-4893-4744-82C0-9DAB31482A03}"/>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B001E5DD-37F4-47CE-B931-E3F7664FB89B}"/>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3759200535"/>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17506E2-FA21-4809-84EF-2BAEF1D17C0B}"/>
              </a:ext>
            </a:extLst>
          </p:cNvPr>
          <p:cNvSpPr>
            <a:spLocks noGrp="1"/>
          </p:cNvSpPr>
          <p:nvPr>
            <p:ph type="title"/>
          </p:nvPr>
        </p:nvSpPr>
        <p:spPr>
          <a:xfrm>
            <a:off x="839788" y="457200"/>
            <a:ext cx="3932237" cy="1600200"/>
          </a:xfrm>
        </p:spPr>
        <p:txBody>
          <a:bodyPr anchor="b"/>
          <a:lstStyle>
            <a:lvl1pPr>
              <a:defRPr sz="3200"/>
            </a:lvl1pPr>
          </a:lstStyle>
          <a:p>
            <a:r>
              <a:rPr lang="en-US"/>
              <a:t>Click to edit Master title style</a:t>
            </a:r>
          </a:p>
        </p:txBody>
      </p:sp>
      <p:sp>
        <p:nvSpPr>
          <p:cNvPr id="3" name="Picture Placeholder 2">
            <a:extLst>
              <a:ext uri="{FF2B5EF4-FFF2-40B4-BE49-F238E27FC236}">
                <a16:creationId xmlns:a16="http://schemas.microsoft.com/office/drawing/2014/main" id="{1E30B1E9-89DA-485C-B95F-49B97F80535C}"/>
              </a:ext>
            </a:extLst>
          </p:cNvPr>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a:extLst>
              <a:ext uri="{FF2B5EF4-FFF2-40B4-BE49-F238E27FC236}">
                <a16:creationId xmlns:a16="http://schemas.microsoft.com/office/drawing/2014/main" id="{D8E9E74D-843E-49FB-86DF-A90810C092F8}"/>
              </a:ext>
            </a:extLst>
          </p:cNvPr>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a:t>Click to edit Master text styles</a:t>
            </a:r>
          </a:p>
        </p:txBody>
      </p:sp>
      <p:sp>
        <p:nvSpPr>
          <p:cNvPr id="5" name="Date Placeholder 4">
            <a:extLst>
              <a:ext uri="{FF2B5EF4-FFF2-40B4-BE49-F238E27FC236}">
                <a16:creationId xmlns:a16="http://schemas.microsoft.com/office/drawing/2014/main" id="{4D5A6CF6-E877-493F-8C27-569A8115F0D7}"/>
              </a:ext>
            </a:extLst>
          </p:cNvPr>
          <p:cNvSpPr>
            <a:spLocks noGrp="1"/>
          </p:cNvSpPr>
          <p:nvPr>
            <p:ph type="dt" sz="half" idx="10"/>
          </p:nvPr>
        </p:nvSpPr>
        <p:spPr/>
        <p:txBody>
          <a:bodyPr/>
          <a:lstStyle/>
          <a:p>
            <a:fld id="{752E83DC-59FA-4BBC-92C3-9FC572897BDC}" type="datetimeFigureOut">
              <a:rPr lang="en-US" smtClean="0"/>
              <a:t>4/7/2020</a:t>
            </a:fld>
            <a:endParaRPr lang="en-US"/>
          </a:p>
        </p:txBody>
      </p:sp>
      <p:sp>
        <p:nvSpPr>
          <p:cNvPr id="6" name="Footer Placeholder 5">
            <a:extLst>
              <a:ext uri="{FF2B5EF4-FFF2-40B4-BE49-F238E27FC236}">
                <a16:creationId xmlns:a16="http://schemas.microsoft.com/office/drawing/2014/main" id="{5334FE74-DAB8-4A28-8691-21F60AC3B9B6}"/>
              </a:ext>
            </a:extLst>
          </p:cNvPr>
          <p:cNvSpPr>
            <a:spLocks noGrp="1"/>
          </p:cNvSpPr>
          <p:nvPr>
            <p:ph type="ftr" sz="quarter" idx="11"/>
          </p:nvPr>
        </p:nvSpPr>
        <p:spPr/>
        <p:txBody>
          <a:bodyPr/>
          <a:lstStyle/>
          <a:p>
            <a:endParaRPr lang="en-US"/>
          </a:p>
        </p:txBody>
      </p:sp>
      <p:sp>
        <p:nvSpPr>
          <p:cNvPr id="7" name="Slide Number Placeholder 6">
            <a:extLst>
              <a:ext uri="{FF2B5EF4-FFF2-40B4-BE49-F238E27FC236}">
                <a16:creationId xmlns:a16="http://schemas.microsoft.com/office/drawing/2014/main" id="{603851B7-BF20-48D9-AE06-F6F4537AF84E}"/>
              </a:ext>
            </a:extLst>
          </p:cNvPr>
          <p:cNvSpPr>
            <a:spLocks noGrp="1"/>
          </p:cNvSpPr>
          <p:nvPr>
            <p:ph type="sldNum" sz="quarter" idx="12"/>
          </p:nvPr>
        </p:nvSpPr>
        <p:spPr/>
        <p:txBody>
          <a:bodyPr/>
          <a:lstStyle/>
          <a:p>
            <a:fld id="{BE480F7C-EE1F-43C0-9D27-19157AC0D41D}" type="slidenum">
              <a:rPr lang="en-US" smtClean="0"/>
              <a:t>‹#›</a:t>
            </a:fld>
            <a:endParaRPr lang="en-US"/>
          </a:p>
        </p:txBody>
      </p:sp>
    </p:spTree>
    <p:extLst>
      <p:ext uri="{BB962C8B-B14F-4D97-AF65-F5344CB8AC3E}">
        <p14:creationId xmlns:p14="http://schemas.microsoft.com/office/powerpoint/2010/main" val="24440055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blipFill dpi="0" rotWithShape="1">
          <a:blip r:embed="rId13">
            <a:lum/>
          </a:blip>
          <a:srcRect/>
          <a:stretch>
            <a:fillRect t="-17000" b="-17000"/>
          </a:stretch>
        </a:blip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D55E06DA-F776-4193-864E-31DC66D17263}"/>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a:extLst>
              <a:ext uri="{FF2B5EF4-FFF2-40B4-BE49-F238E27FC236}">
                <a16:creationId xmlns:a16="http://schemas.microsoft.com/office/drawing/2014/main" id="{710F5E17-49B0-4C68-B416-B74AD6F94C6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a:extLst>
              <a:ext uri="{FF2B5EF4-FFF2-40B4-BE49-F238E27FC236}">
                <a16:creationId xmlns:a16="http://schemas.microsoft.com/office/drawing/2014/main" id="{83B7910C-9750-4F1D-9B7D-55BF07914297}"/>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752E83DC-59FA-4BBC-92C3-9FC572897BDC}" type="datetimeFigureOut">
              <a:rPr lang="en-US" smtClean="0"/>
              <a:t>4/7/2020</a:t>
            </a:fld>
            <a:endParaRPr lang="en-US"/>
          </a:p>
        </p:txBody>
      </p:sp>
      <p:sp>
        <p:nvSpPr>
          <p:cNvPr id="5" name="Footer Placeholder 4">
            <a:extLst>
              <a:ext uri="{FF2B5EF4-FFF2-40B4-BE49-F238E27FC236}">
                <a16:creationId xmlns:a16="http://schemas.microsoft.com/office/drawing/2014/main" id="{7F3F4B69-259E-4960-9048-FE639CF55D3A}"/>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a:extLst>
              <a:ext uri="{FF2B5EF4-FFF2-40B4-BE49-F238E27FC236}">
                <a16:creationId xmlns:a16="http://schemas.microsoft.com/office/drawing/2014/main" id="{F9A0EBFC-2EF7-4144-9CE7-D0285926FD6D}"/>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E480F7C-EE1F-43C0-9D27-19157AC0D41D}" type="slidenum">
              <a:rPr lang="en-US" smtClean="0"/>
              <a:t>‹#›</a:t>
            </a:fld>
            <a:endParaRPr lang="en-US"/>
          </a:p>
        </p:txBody>
      </p:sp>
    </p:spTree>
    <p:extLst>
      <p:ext uri="{BB962C8B-B14F-4D97-AF65-F5344CB8AC3E}">
        <p14:creationId xmlns:p14="http://schemas.microsoft.com/office/powerpoint/2010/main" val="296853544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0" y="0"/>
            <a:ext cx="12192001" cy="7564901"/>
          </a:xfrm>
          <a:prstGeom prst="rect">
            <a:avLst/>
          </a:prstGeom>
        </p:spPr>
      </p:pic>
      <p:sp>
        <p:nvSpPr>
          <p:cNvPr id="3" name="Rectangle 7">
            <a:extLst>
              <a:ext uri="{FF2B5EF4-FFF2-40B4-BE49-F238E27FC236}">
                <a16:creationId xmlns:a16="http://schemas.microsoft.com/office/drawing/2014/main" id="{E12860D9-F9E5-4625-843B-21E90E0BD2F8}"/>
              </a:ext>
            </a:extLst>
          </p:cNvPr>
          <p:cNvSpPr>
            <a:spLocks noChangeArrowheads="1"/>
          </p:cNvSpPr>
          <p:nvPr/>
        </p:nvSpPr>
        <p:spPr bwMode="auto">
          <a:xfrm>
            <a:off x="1004667" y="1188759"/>
            <a:ext cx="10464018" cy="2076523"/>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eaLnBrk="1" hangingPunct="1">
              <a:lnSpc>
                <a:spcPct val="150000"/>
              </a:lnSpc>
              <a:buFontTx/>
              <a:buNone/>
            </a:pPr>
            <a:r>
              <a:rPr lang="en-US" altLang="en-US" sz="2700" b="0" i="0" dirty="0">
                <a:solidFill>
                  <a:schemeClr val="bg1"/>
                </a:solidFill>
                <a:latin typeface="Times New Roman" panose="02020603050405020304" pitchFamily="18" charset="0"/>
                <a:cs typeface="Times New Roman" panose="02020603050405020304" pitchFamily="18" charset="0"/>
              </a:rPr>
              <a:t>1. </a:t>
            </a:r>
            <a:r>
              <a:rPr lang="en-US" altLang="en-US" sz="2700" b="0" i="0" dirty="0" err="1">
                <a:solidFill>
                  <a:schemeClr val="bg1"/>
                </a:solidFill>
                <a:latin typeface="Times New Roman" panose="02020603050405020304" pitchFamily="18" charset="0"/>
                <a:cs typeface="Times New Roman" panose="02020603050405020304" pitchFamily="18" charset="0"/>
              </a:rPr>
              <a:t>Nêu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cách</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chuyển</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đổi</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câu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chủ</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động</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thành</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câu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bị</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động</a:t>
            </a:r>
            <a:r>
              <a:rPr lang="en-US" altLang="en-US" sz="2700" b="0" i="0" dirty="0">
                <a:solidFill>
                  <a:schemeClr val="bg1"/>
                </a:solidFill>
                <a:latin typeface="Times New Roman" panose="02020603050405020304" pitchFamily="18" charset="0"/>
                <a:cs typeface="Times New Roman" panose="02020603050405020304" pitchFamily="18" charset="0"/>
              </a:rPr>
              <a:t> ?</a:t>
            </a:r>
          </a:p>
          <a:p>
            <a:pPr eaLnBrk="1" hangingPunct="1">
              <a:lnSpc>
                <a:spcPct val="150000"/>
              </a:lnSpc>
              <a:buFontTx/>
              <a:buNone/>
            </a:pPr>
            <a:r>
              <a:rPr lang="en-US" altLang="en-US" sz="2700" b="0" i="0" dirty="0">
                <a:solidFill>
                  <a:schemeClr val="bg1"/>
                </a:solidFill>
                <a:latin typeface="Times New Roman" panose="02020603050405020304" pitchFamily="18" charset="0"/>
                <a:cs typeface="Times New Roman" panose="02020603050405020304" pitchFamily="18" charset="0"/>
              </a:rPr>
              <a:t>2. </a:t>
            </a:r>
            <a:r>
              <a:rPr lang="en-US" altLang="en-US" sz="2700" b="0" i="0" dirty="0" err="1">
                <a:solidFill>
                  <a:schemeClr val="bg1"/>
                </a:solidFill>
                <a:latin typeface="Times New Roman" panose="02020603050405020304" pitchFamily="18" charset="0"/>
                <a:cs typeface="Times New Roman" panose="02020603050405020304" pitchFamily="18" charset="0"/>
              </a:rPr>
              <a:t>Chuyển</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câu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văn</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sau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thành</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vi-VN" altLang="en-US" sz="2700" b="0" i="0" dirty="0">
                <a:solidFill>
                  <a:schemeClr val="bg1"/>
                </a:solidFill>
                <a:latin typeface="Times New Roman" panose="02020603050405020304" pitchFamily="18" charset="0"/>
                <a:cs typeface="Times New Roman" panose="02020603050405020304" pitchFamily="18" charset="0"/>
              </a:rPr>
              <a:t>hai </a:t>
            </a:r>
            <a:r>
              <a:rPr lang="en-US" altLang="en-US" sz="2700" b="0" i="0" dirty="0" err="1">
                <a:solidFill>
                  <a:schemeClr val="bg1"/>
                </a:solidFill>
                <a:latin typeface="Times New Roman" panose="02020603050405020304" pitchFamily="18" charset="0"/>
                <a:cs typeface="Times New Roman" panose="02020603050405020304" pitchFamily="18" charset="0"/>
              </a:rPr>
              <a:t>câu</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bị</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động</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khác</a:t>
            </a:r>
            <a:r>
              <a:rPr lang="en-US" altLang="en-US" sz="2700" b="0" i="0" dirty="0">
                <a:solidFill>
                  <a:schemeClr val="bg1"/>
                </a:solidFill>
                <a:latin typeface="Times New Roman" panose="02020603050405020304" pitchFamily="18" charset="0"/>
                <a:cs typeface="Times New Roman" panose="02020603050405020304" pitchFamily="18" charset="0"/>
              </a:rPr>
              <a:t> </a:t>
            </a:r>
            <a:r>
              <a:rPr lang="en-US" altLang="en-US" sz="2700" b="0" i="0" dirty="0" err="1">
                <a:solidFill>
                  <a:schemeClr val="bg1"/>
                </a:solidFill>
                <a:latin typeface="Times New Roman" panose="02020603050405020304" pitchFamily="18" charset="0"/>
                <a:cs typeface="Times New Roman" panose="02020603050405020304" pitchFamily="18" charset="0"/>
              </a:rPr>
              <a:t>nhau</a:t>
            </a:r>
            <a:r>
              <a:rPr lang="en-US" altLang="en-US" sz="2700" b="0" i="0" dirty="0">
                <a:solidFill>
                  <a:schemeClr val="bg1"/>
                </a:solidFill>
                <a:latin typeface="Times New Roman" panose="02020603050405020304" pitchFamily="18" charset="0"/>
                <a:cs typeface="Times New Roman" panose="02020603050405020304" pitchFamily="18" charset="0"/>
              </a:rPr>
              <a:t>:</a:t>
            </a:r>
          </a:p>
          <a:p>
            <a:pPr eaLnBrk="1" hangingPunct="1">
              <a:lnSpc>
                <a:spcPct val="150000"/>
              </a:lnSpc>
              <a:buFontTx/>
              <a:buNone/>
            </a:pPr>
            <a:r>
              <a:rPr lang="en-US" altLang="en-US" sz="2700" b="0" dirty="0">
                <a:solidFill>
                  <a:srgbClr val="FFFF00"/>
                </a:solidFill>
                <a:latin typeface="Times New Roman" panose="02020603050405020304" pitchFamily="18" charset="0"/>
                <a:cs typeface="Times New Roman" panose="02020603050405020304" pitchFamily="18" charset="0"/>
              </a:rPr>
              <a:t>     </a:t>
            </a:r>
            <a:r>
              <a:rPr lang="vi-VN" altLang="en-US" sz="2700" b="0" dirty="0">
                <a:solidFill>
                  <a:srgbClr val="FFFF00"/>
                </a:solidFill>
                <a:latin typeface="Times New Roman" panose="02020603050405020304" pitchFamily="18" charset="0"/>
                <a:cs typeface="Times New Roman" panose="02020603050405020304" pitchFamily="18" charset="0"/>
              </a:rPr>
              <a:t>Hoài Thanh viết “</a:t>
            </a:r>
            <a:r>
              <a:rPr lang="en-US" altLang="en-US" sz="2700" b="0" dirty="0">
                <a:solidFill>
                  <a:srgbClr val="FFFF00"/>
                </a:solidFill>
                <a:latin typeface="Times New Roman" panose="02020603050405020304" pitchFamily="18" charset="0"/>
                <a:cs typeface="Times New Roman" panose="02020603050405020304" pitchFamily="18" charset="0"/>
              </a:rPr>
              <a:t>Ý</a:t>
            </a:r>
            <a:r>
              <a:rPr lang="vi-VN" altLang="en-US" sz="2700" b="0" dirty="0">
                <a:solidFill>
                  <a:srgbClr val="FFFF00"/>
                </a:solidFill>
                <a:latin typeface="Times New Roman" panose="02020603050405020304" pitchFamily="18" charset="0"/>
                <a:cs typeface="Times New Roman" panose="02020603050405020304" pitchFamily="18" charset="0"/>
              </a:rPr>
              <a:t> nghĩa văn chương” từ những năm đầu thế kỉ XX. </a:t>
            </a:r>
          </a:p>
        </p:txBody>
      </p:sp>
      <p:sp>
        <p:nvSpPr>
          <p:cNvPr id="4" name="TextBox 3">
            <a:extLst>
              <a:ext uri="{FF2B5EF4-FFF2-40B4-BE49-F238E27FC236}">
                <a16:creationId xmlns:a16="http://schemas.microsoft.com/office/drawing/2014/main" id="{79B03407-EB01-49E4-AC02-72BB3159F0B4}"/>
              </a:ext>
            </a:extLst>
          </p:cNvPr>
          <p:cNvSpPr txBox="1"/>
          <p:nvPr/>
        </p:nvSpPr>
        <p:spPr>
          <a:xfrm>
            <a:off x="3473548" y="518967"/>
            <a:ext cx="5992837" cy="523220"/>
          </a:xfrm>
          <a:prstGeom prst="rect">
            <a:avLst/>
          </a:prstGeom>
          <a:noFill/>
        </p:spPr>
        <p:txBody>
          <a:bodyPr wrap="square" rtlCol="0">
            <a:spAutoFit/>
          </a:bodyPr>
          <a:lstStyle/>
          <a:p>
            <a:pPr algn="ctr"/>
            <a:r>
              <a:rPr lang="vi-VN" sz="2800" b="1" dirty="0">
                <a:solidFill>
                  <a:srgbClr val="FFFF00"/>
                </a:solidFill>
              </a:rPr>
              <a:t>Kiểm tra bài cũ</a:t>
            </a:r>
            <a:endParaRPr lang="en-US" sz="2800" b="1" dirty="0">
              <a:solidFill>
                <a:srgbClr val="FFFF00"/>
              </a:solidFill>
            </a:endParaRPr>
          </a:p>
        </p:txBody>
      </p:sp>
      <p:sp>
        <p:nvSpPr>
          <p:cNvPr id="6" name="Rectangle 5">
            <a:extLst>
              <a:ext uri="{FF2B5EF4-FFF2-40B4-BE49-F238E27FC236}">
                <a16:creationId xmlns:a16="http://schemas.microsoft.com/office/drawing/2014/main" id="{30F32A28-1492-436E-BD7F-AF51CE11424F}"/>
              </a:ext>
            </a:extLst>
          </p:cNvPr>
          <p:cNvSpPr/>
          <p:nvPr/>
        </p:nvSpPr>
        <p:spPr>
          <a:xfrm>
            <a:off x="730397" y="3518803"/>
            <a:ext cx="11012558" cy="1264192"/>
          </a:xfrm>
          <a:prstGeom prst="rect">
            <a:avLst/>
          </a:prstGeom>
        </p:spPr>
        <p:txBody>
          <a:bodyPr wrap="square">
            <a:spAutoFit/>
          </a:bodyPr>
          <a:lstStyle/>
          <a:p>
            <a:pPr lvl="0">
              <a:lnSpc>
                <a:spcPct val="1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a. “</a:t>
            </a:r>
            <a:r>
              <a:rPr lang="en-US" altLang="en-US" sz="2700" dirty="0">
                <a:solidFill>
                  <a:schemeClr val="bg1"/>
                </a:solidFill>
                <a:latin typeface="Times New Roman" panose="02020603050405020304" pitchFamily="18" charset="0"/>
                <a:cs typeface="Times New Roman" panose="02020603050405020304" pitchFamily="18" charset="0"/>
              </a:rPr>
              <a:t>Ý</a:t>
            </a:r>
            <a:r>
              <a:rPr lang="vi-VN" altLang="en-US" sz="2700" dirty="0">
                <a:solidFill>
                  <a:schemeClr val="bg1"/>
                </a:solidFill>
                <a:latin typeface="Times New Roman" panose="02020603050405020304" pitchFamily="18" charset="0"/>
                <a:cs typeface="Times New Roman" panose="02020603050405020304" pitchFamily="18" charset="0"/>
              </a:rPr>
              <a:t> nghĩa văn chương” được Hoài Thanh viết từ những năm đầu thế kỉ XX.</a:t>
            </a:r>
          </a:p>
          <a:p>
            <a:pPr lvl="0">
              <a:lnSpc>
                <a:spcPct val="1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 b. “ </a:t>
            </a:r>
            <a:r>
              <a:rPr lang="en-US" altLang="en-US" sz="2700" dirty="0">
                <a:solidFill>
                  <a:schemeClr val="bg1"/>
                </a:solidFill>
                <a:latin typeface="Times New Roman" panose="02020603050405020304" pitchFamily="18" charset="0"/>
                <a:cs typeface="Times New Roman" panose="02020603050405020304" pitchFamily="18" charset="0"/>
              </a:rPr>
              <a:t>Ý</a:t>
            </a:r>
            <a:r>
              <a:rPr lang="vi-VN" altLang="en-US" sz="2700" dirty="0">
                <a:solidFill>
                  <a:schemeClr val="bg1"/>
                </a:solidFill>
                <a:latin typeface="Times New Roman" panose="02020603050405020304" pitchFamily="18" charset="0"/>
                <a:cs typeface="Times New Roman" panose="02020603050405020304" pitchFamily="18" charset="0"/>
              </a:rPr>
              <a:t> nghĩa văn chương” viết từ những năm đầu thế kỉ XX.</a:t>
            </a:r>
          </a:p>
        </p:txBody>
      </p:sp>
    </p:spTree>
    <p:extLst>
      <p:ext uri="{BB962C8B-B14F-4D97-AF65-F5344CB8AC3E}">
        <p14:creationId xmlns:p14="http://schemas.microsoft.com/office/powerpoint/2010/main" val="138293583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childTnLst>
                    </p:cTn>
                  </p:par>
                  <p:par>
                    <p:cTn id="11" fill="hold">
                      <p:stCondLst>
                        <p:cond delay="indefinite"/>
                      </p:stCondLst>
                      <p:childTnLst>
                        <p:par>
                          <p:cTn id="12" fill="hold">
                            <p:stCondLst>
                              <p:cond delay="0"/>
                            </p:stCondLst>
                            <p:childTnLst>
                              <p:par>
                                <p:cTn id="13" presetID="6" presetClass="entr" presetSubtype="16"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circle(in)">
                                      <p:cBhvr>
                                        <p:cTn id="15" dur="20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6" grpId="0"/>
    </p:bld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0" y="0"/>
            <a:ext cx="12192001" cy="7564901"/>
          </a:xfrm>
          <a:prstGeom prst="rect">
            <a:avLst/>
          </a:prstGeom>
        </p:spPr>
      </p:pic>
      <p:sp>
        <p:nvSpPr>
          <p:cNvPr id="3" name="Rectangle 7">
            <a:extLst>
              <a:ext uri="{FF2B5EF4-FFF2-40B4-BE49-F238E27FC236}">
                <a16:creationId xmlns:a16="http://schemas.microsoft.com/office/drawing/2014/main" id="{E12860D9-F9E5-4625-843B-21E90E0BD2F8}"/>
              </a:ext>
            </a:extLst>
          </p:cNvPr>
          <p:cNvSpPr>
            <a:spLocks noChangeArrowheads="1"/>
          </p:cNvSpPr>
          <p:nvPr/>
        </p:nvSpPr>
        <p:spPr bwMode="auto">
          <a:xfrm>
            <a:off x="1004667" y="1188758"/>
            <a:ext cx="10464018" cy="434261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marL="457200" indent="-457200" eaLnBrk="1" hangingPunct="1">
              <a:lnSpc>
                <a:spcPct val="150000"/>
              </a:lnSpc>
              <a:buFontTx/>
              <a:buChar char="-"/>
            </a:pPr>
            <a:r>
              <a:rPr lang="vi-VN" altLang="en-US" sz="2700" b="0" i="0" dirty="0">
                <a:solidFill>
                  <a:schemeClr val="bg1"/>
                </a:solidFill>
                <a:latin typeface="Times New Roman" panose="02020603050405020304" pitchFamily="18" charset="0"/>
                <a:cs typeface="Times New Roman" panose="02020603050405020304" pitchFamily="18" charset="0"/>
              </a:rPr>
              <a:t>Học thuộc ghi nhớ</a:t>
            </a:r>
          </a:p>
          <a:p>
            <a:pPr eaLnBrk="1" hangingPunct="1">
              <a:lnSpc>
                <a:spcPct val="150000"/>
              </a:lnSpc>
              <a:buNone/>
            </a:pPr>
            <a:r>
              <a:rPr lang="vi-VN" altLang="en-US" sz="2700" dirty="0">
                <a:solidFill>
                  <a:schemeClr val="bg1"/>
                </a:solidFill>
                <a:latin typeface="Times New Roman" panose="02020603050405020304" pitchFamily="18" charset="0"/>
                <a:cs typeface="Times New Roman" panose="02020603050405020304" pitchFamily="18" charset="0"/>
              </a:rPr>
              <a:t>- Làm BT bổ sung: </a:t>
            </a:r>
            <a:r>
              <a:rPr lang="vi-VN" altLang="en-US" sz="2700" i="1" dirty="0">
                <a:solidFill>
                  <a:schemeClr val="bg1"/>
                </a:solidFill>
                <a:latin typeface="Times New Roman" panose="02020603050405020304" pitchFamily="18" charset="0"/>
                <a:cs typeface="Times New Roman" panose="02020603050405020304" pitchFamily="18" charset="0"/>
              </a:rPr>
              <a:t>Dựa vào văn bản “ Tinh thần yêu nước của nhân dân ta” hãy viết một đoạn văn khoảng 10 câu trình bày suy nghĩ của em về tinh thần yêu nước của nhân dân ta trong đó có sử dụng 1 câu mở rộng thành phần ( Gạch chân chỉ rõ)</a:t>
            </a:r>
            <a:endParaRPr lang="vi-VN" altLang="en-US" sz="2700" b="0" i="1" dirty="0">
              <a:solidFill>
                <a:schemeClr val="bg1"/>
              </a:solidFill>
              <a:latin typeface="Times New Roman" panose="02020603050405020304" pitchFamily="18" charset="0"/>
              <a:cs typeface="Times New Roman" panose="02020603050405020304" pitchFamily="18" charset="0"/>
            </a:endParaRPr>
          </a:p>
          <a:p>
            <a:pPr eaLnBrk="1" hangingPunct="1">
              <a:lnSpc>
                <a:spcPct val="150000"/>
              </a:lnSpc>
              <a:buNone/>
            </a:pPr>
            <a:r>
              <a:rPr lang="vi-VN" altLang="en-US" sz="2700" dirty="0">
                <a:solidFill>
                  <a:schemeClr val="bg1"/>
                </a:solidFill>
                <a:latin typeface="Times New Roman" panose="02020603050405020304" pitchFamily="18" charset="0"/>
                <a:cs typeface="Times New Roman" panose="02020603050405020304" pitchFamily="18" charset="0"/>
              </a:rPr>
              <a:t>- Soạn bài: </a:t>
            </a:r>
            <a:r>
              <a:rPr lang="vi-VN" altLang="en-US" sz="2700" i="1" dirty="0">
                <a:solidFill>
                  <a:schemeClr val="bg1"/>
                </a:solidFill>
                <a:latin typeface="Times New Roman" panose="02020603050405020304" pitchFamily="18" charset="0"/>
                <a:cs typeface="Times New Roman" panose="02020603050405020304" pitchFamily="18" charset="0"/>
              </a:rPr>
              <a:t>Ôn tập văn nghị luận</a:t>
            </a:r>
            <a:endParaRPr lang="vi-VN" altLang="en-US" sz="2700" b="0" dirty="0">
              <a:solidFill>
                <a:srgbClr val="FFFF00"/>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9B03407-EB01-49E4-AC02-72BB3159F0B4}"/>
              </a:ext>
            </a:extLst>
          </p:cNvPr>
          <p:cNvSpPr txBox="1"/>
          <p:nvPr/>
        </p:nvSpPr>
        <p:spPr>
          <a:xfrm>
            <a:off x="3473548" y="518967"/>
            <a:ext cx="5992837" cy="523220"/>
          </a:xfrm>
          <a:prstGeom prst="rect">
            <a:avLst/>
          </a:prstGeom>
          <a:noFill/>
        </p:spPr>
        <p:txBody>
          <a:bodyPr wrap="square" rtlCol="0">
            <a:spAutoFit/>
          </a:bodyPr>
          <a:lstStyle/>
          <a:p>
            <a:pPr algn="ctr"/>
            <a:r>
              <a:rPr lang="vi-VN" sz="2800" b="1" dirty="0">
                <a:solidFill>
                  <a:srgbClr val="FFFF00"/>
                </a:solidFill>
              </a:rPr>
              <a:t>Hướng dẫn về nhà</a:t>
            </a:r>
            <a:endParaRPr lang="en-US" sz="2800" b="1" dirty="0">
              <a:solidFill>
                <a:srgbClr val="FFFF00"/>
              </a:solidFill>
            </a:endParaRPr>
          </a:p>
        </p:txBody>
      </p:sp>
    </p:spTree>
    <p:extLst>
      <p:ext uri="{BB962C8B-B14F-4D97-AF65-F5344CB8AC3E}">
        <p14:creationId xmlns:p14="http://schemas.microsoft.com/office/powerpoint/2010/main" val="2056149367"/>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par>
                                <p:cTn id="8" presetID="6" presetClass="entr" presetSubtype="16"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circle(in)">
                                      <p:cBhvr>
                                        <p:cTn id="10" dur="2000"/>
                                        <p:tgtEl>
                                          <p:spTgt spid="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028" name="Picture 4">
            <a:extLst>
              <a:ext uri="{FF2B5EF4-FFF2-40B4-BE49-F238E27FC236}">
                <a16:creationId xmlns:a16="http://schemas.microsoft.com/office/drawing/2014/main" id="{D6385E23-35F6-484B-B6D7-8DB7624C2128}"/>
              </a:ext>
            </a:extLst>
          </p:cNvPr>
          <p:cNvPicPr>
            <a:picLocks noChangeAspect="1"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0" y="0"/>
            <a:ext cx="12192000" cy="6868551"/>
          </a:xfrm>
          <a:prstGeom prst="rect">
            <a:avLst/>
          </a:prstGeom>
          <a:noFill/>
          <a:extLst>
            <a:ext uri="{909E8E84-426E-40DD-AFC4-6F175D3DCCD1}">
              <a14:hiddenFill xmlns:a14="http://schemas.microsoft.com/office/drawing/2010/main">
                <a:solidFill>
                  <a:srgbClr val="FFFFFF"/>
                </a:solidFill>
              </a14:hiddenFill>
            </a:ext>
          </a:extLst>
        </p:spPr>
      </p:pic>
      <p:sp>
        <p:nvSpPr>
          <p:cNvPr id="2" name="Rectangle 1">
            <a:extLst>
              <a:ext uri="{FF2B5EF4-FFF2-40B4-BE49-F238E27FC236}">
                <a16:creationId xmlns:a16="http://schemas.microsoft.com/office/drawing/2014/main" id="{0D89197C-9EC6-4C70-A0B8-E16956A48451}"/>
              </a:ext>
            </a:extLst>
          </p:cNvPr>
          <p:cNvSpPr/>
          <p:nvPr/>
        </p:nvSpPr>
        <p:spPr>
          <a:xfrm>
            <a:off x="3858388" y="2066778"/>
            <a:ext cx="2365071" cy="923330"/>
          </a:xfrm>
          <a:prstGeom prst="rect">
            <a:avLst/>
          </a:prstGeom>
          <a:noFill/>
        </p:spPr>
        <p:txBody>
          <a:bodyPr wrap="non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vi-VN" sz="5400" b="1" cap="none" spc="0" dirty="0">
                <a:ln/>
                <a:solidFill>
                  <a:srgbClr val="FF0000"/>
                </a:solidFill>
                <a:effectLst/>
              </a:rPr>
              <a:t>Tiết 90</a:t>
            </a:r>
            <a:endParaRPr lang="en-US" sz="5400" b="1" cap="none" spc="0" dirty="0">
              <a:ln/>
              <a:solidFill>
                <a:srgbClr val="FF0000"/>
              </a:solidFill>
              <a:effectLst/>
            </a:endParaRPr>
          </a:p>
        </p:txBody>
      </p:sp>
      <p:sp>
        <p:nvSpPr>
          <p:cNvPr id="3" name="Rectangle 2">
            <a:extLst>
              <a:ext uri="{FF2B5EF4-FFF2-40B4-BE49-F238E27FC236}">
                <a16:creationId xmlns:a16="http://schemas.microsoft.com/office/drawing/2014/main" id="{D95A0F60-027C-4227-BD95-7813F6313CAE}"/>
              </a:ext>
            </a:extLst>
          </p:cNvPr>
          <p:cNvSpPr/>
          <p:nvPr/>
        </p:nvSpPr>
        <p:spPr>
          <a:xfrm>
            <a:off x="759656" y="3544334"/>
            <a:ext cx="11577711" cy="923330"/>
          </a:xfrm>
          <a:prstGeom prst="rect">
            <a:avLst/>
          </a:prstGeom>
          <a:noFill/>
        </p:spPr>
        <p:txBody>
          <a:bodyPr wrap="square" lIns="91440" tIns="45720" rIns="91440" bIns="45720">
            <a:spAutoFit/>
            <a:scene3d>
              <a:camera prst="orthographicFront"/>
              <a:lightRig rig="harsh" dir="t"/>
            </a:scene3d>
            <a:sp3d extrusionH="57150" prstMaterial="matte">
              <a:bevelT w="63500" h="12700" prst="angle"/>
              <a:contourClr>
                <a:schemeClr val="bg1">
                  <a:lumMod val="65000"/>
                </a:schemeClr>
              </a:contourClr>
            </a:sp3d>
          </a:bodyPr>
          <a:lstStyle/>
          <a:p>
            <a:pPr algn="ctr"/>
            <a:r>
              <a:rPr lang="vi-VN" sz="5400" b="1" cap="none" spc="0" dirty="0">
                <a:ln/>
                <a:solidFill>
                  <a:srgbClr val="FF0000"/>
                </a:solidFill>
                <a:effectLst/>
              </a:rPr>
              <a:t>Dùng cụm chủ vị để mở rộng câu</a:t>
            </a:r>
            <a:endParaRPr lang="en-US" sz="5400" b="1" cap="none" spc="0" dirty="0">
              <a:ln/>
              <a:solidFill>
                <a:srgbClr val="FF0000"/>
              </a:solidFill>
              <a:effectLst/>
            </a:endParaRPr>
          </a:p>
        </p:txBody>
      </p:sp>
    </p:spTree>
    <p:extLst>
      <p:ext uri="{BB962C8B-B14F-4D97-AF65-F5344CB8AC3E}">
        <p14:creationId xmlns:p14="http://schemas.microsoft.com/office/powerpoint/2010/main" val="342132447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1" y="0"/>
            <a:ext cx="12192001" cy="7564901"/>
          </a:xfrm>
          <a:prstGeom prst="rect">
            <a:avLst/>
          </a:prstGeom>
        </p:spPr>
      </p:pic>
      <p:sp>
        <p:nvSpPr>
          <p:cNvPr id="3" name="Rectangle 7">
            <a:extLst>
              <a:ext uri="{FF2B5EF4-FFF2-40B4-BE49-F238E27FC236}">
                <a16:creationId xmlns:a16="http://schemas.microsoft.com/office/drawing/2014/main" id="{E12860D9-F9E5-4625-843B-21E90E0BD2F8}"/>
              </a:ext>
            </a:extLst>
          </p:cNvPr>
          <p:cNvSpPr>
            <a:spLocks noChangeArrowheads="1"/>
          </p:cNvSpPr>
          <p:nvPr/>
        </p:nvSpPr>
        <p:spPr bwMode="auto">
          <a:xfrm>
            <a:off x="787229" y="964832"/>
            <a:ext cx="10898893" cy="79493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eaLnBrk="1" hangingPunct="1">
              <a:lnSpc>
                <a:spcPct val="150000"/>
              </a:lnSpc>
              <a:buFontTx/>
              <a:buNone/>
            </a:pPr>
            <a:r>
              <a:rPr lang="en-US" altLang="en-US" sz="2700" b="1" i="1" dirty="0">
                <a:solidFill>
                  <a:srgbClr val="FFFF00"/>
                </a:solidFill>
                <a:latin typeface="Times New Roman" panose="02020603050405020304" pitchFamily="18" charset="0"/>
                <a:cs typeface="Times New Roman" panose="02020603050405020304" pitchFamily="18" charset="0"/>
              </a:rPr>
              <a:t>1. </a:t>
            </a:r>
            <a:r>
              <a:rPr lang="vi-VN" altLang="en-US" sz="2700" b="1" i="1" dirty="0">
                <a:solidFill>
                  <a:srgbClr val="FFFF00"/>
                </a:solidFill>
                <a:latin typeface="Times New Roman" panose="02020603050405020304" pitchFamily="18" charset="0"/>
                <a:cs typeface="Times New Roman" panose="02020603050405020304" pitchFamily="18" charset="0"/>
              </a:rPr>
              <a:t>Ví dụ: </a:t>
            </a:r>
            <a:r>
              <a:rPr lang="vi-VN" altLang="en-US" sz="2700" b="0" i="0" dirty="0">
                <a:solidFill>
                  <a:schemeClr val="bg1"/>
                </a:solidFill>
                <a:latin typeface="Times New Roman" panose="02020603050405020304" pitchFamily="18" charset="0"/>
                <a:cs typeface="Times New Roman" panose="02020603050405020304" pitchFamily="18" charset="0"/>
              </a:rPr>
              <a:t>sgk Tr 68</a:t>
            </a:r>
            <a:endParaRPr lang="en-US" altLang="en-US" sz="2700" b="0" i="0" dirty="0">
              <a:solidFill>
                <a:schemeClr val="bg1"/>
              </a:solidFill>
              <a:latin typeface="Times New Roman" panose="02020603050405020304" pitchFamily="18" charset="0"/>
              <a:cs typeface="Times New Roman" panose="02020603050405020304" pitchFamily="18" charset="0"/>
            </a:endParaRPr>
          </a:p>
        </p:txBody>
      </p:sp>
      <p:sp>
        <p:nvSpPr>
          <p:cNvPr id="4" name="TextBox 3">
            <a:extLst>
              <a:ext uri="{FF2B5EF4-FFF2-40B4-BE49-F238E27FC236}">
                <a16:creationId xmlns:a16="http://schemas.microsoft.com/office/drawing/2014/main" id="{79B03407-EB01-49E4-AC02-72BB3159F0B4}"/>
              </a:ext>
            </a:extLst>
          </p:cNvPr>
          <p:cNvSpPr txBox="1"/>
          <p:nvPr/>
        </p:nvSpPr>
        <p:spPr>
          <a:xfrm>
            <a:off x="605473" y="441611"/>
            <a:ext cx="8342140" cy="523220"/>
          </a:xfrm>
          <a:prstGeom prst="rect">
            <a:avLst/>
          </a:prstGeom>
          <a:noFill/>
        </p:spPr>
        <p:txBody>
          <a:bodyPr wrap="square" rtlCol="0">
            <a:spAutoFit/>
          </a:bodyPr>
          <a:lstStyle/>
          <a:p>
            <a:pPr algn="ctr"/>
            <a:r>
              <a:rPr lang="vi-VN" sz="2800" b="1" dirty="0">
                <a:solidFill>
                  <a:srgbClr val="FFFF00"/>
                </a:solidFill>
              </a:rPr>
              <a:t>I. Thế nào là dùng cụm chủ vị để mở rộng câu</a:t>
            </a:r>
            <a:endParaRPr lang="en-US" sz="2800" b="1" dirty="0">
              <a:solidFill>
                <a:srgbClr val="FFFF00"/>
              </a:solidFill>
            </a:endParaRPr>
          </a:p>
        </p:txBody>
      </p:sp>
      <p:sp>
        <p:nvSpPr>
          <p:cNvPr id="7" name="Rectangle 7">
            <a:extLst>
              <a:ext uri="{FF2B5EF4-FFF2-40B4-BE49-F238E27FC236}">
                <a16:creationId xmlns:a16="http://schemas.microsoft.com/office/drawing/2014/main" id="{A05B39A4-16E8-4134-9F1B-0F4667297D84}"/>
              </a:ext>
            </a:extLst>
          </p:cNvPr>
          <p:cNvSpPr>
            <a:spLocks noChangeArrowheads="1"/>
          </p:cNvSpPr>
          <p:nvPr/>
        </p:nvSpPr>
        <p:spPr bwMode="auto">
          <a:xfrm>
            <a:off x="770694" y="1517199"/>
            <a:ext cx="10395434" cy="121767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eaLnBrk="1" hangingPunct="1">
              <a:lnSpc>
                <a:spcPct val="150000"/>
              </a:lnSpc>
              <a:buFontTx/>
              <a:buNone/>
            </a:pPr>
            <a:r>
              <a:rPr lang="vi-VN" altLang="en-US" sz="2500" b="1" i="0" dirty="0">
                <a:solidFill>
                  <a:schemeClr val="bg1"/>
                </a:solidFill>
                <a:latin typeface="Times New Roman" panose="02020603050405020304" pitchFamily="18" charset="0"/>
                <a:cs typeface="Times New Roman" panose="02020603050405020304" pitchFamily="18" charset="0"/>
              </a:rPr>
              <a:t>Văn chương gây cho ta </a:t>
            </a:r>
            <a:r>
              <a:rPr lang="vi-VN" altLang="en-US" sz="2500" b="0" i="0" dirty="0">
                <a:solidFill>
                  <a:schemeClr val="bg1"/>
                </a:solidFill>
                <a:latin typeface="Times New Roman" panose="02020603050405020304" pitchFamily="18" charset="0"/>
                <a:cs typeface="Times New Roman" panose="02020603050405020304" pitchFamily="18" charset="0"/>
              </a:rPr>
              <a:t>những tình cảm ta không có, luyện những tình cảm </a:t>
            </a:r>
          </a:p>
          <a:p>
            <a:pPr eaLnBrk="1" hangingPunct="1">
              <a:lnSpc>
                <a:spcPct val="150000"/>
              </a:lnSpc>
              <a:buFontTx/>
              <a:buNone/>
            </a:pPr>
            <a:r>
              <a:rPr lang="vi-VN" altLang="en-US" sz="2500" b="0" i="0" dirty="0">
                <a:solidFill>
                  <a:schemeClr val="bg1"/>
                </a:solidFill>
                <a:latin typeface="Times New Roman" panose="02020603050405020304" pitchFamily="18" charset="0"/>
                <a:cs typeface="Times New Roman" panose="02020603050405020304" pitchFamily="18" charset="0"/>
              </a:rPr>
              <a:t>ta sẵn có [...] </a:t>
            </a:r>
            <a:r>
              <a:rPr lang="vi-VN" altLang="en-US" sz="2500" b="0" i="1" dirty="0">
                <a:solidFill>
                  <a:schemeClr val="bg1"/>
                </a:solidFill>
                <a:latin typeface="Times New Roman" panose="02020603050405020304" pitchFamily="18" charset="0"/>
                <a:cs typeface="Times New Roman" panose="02020603050405020304" pitchFamily="18" charset="0"/>
              </a:rPr>
              <a:t>( Hoài Thanh)</a:t>
            </a:r>
            <a:endParaRPr lang="en-US" altLang="en-US" sz="2500" b="0" i="1" dirty="0">
              <a:solidFill>
                <a:schemeClr val="bg1"/>
              </a:solidFill>
              <a:latin typeface="Times New Roman" panose="02020603050405020304" pitchFamily="18" charset="0"/>
              <a:cs typeface="Times New Roman" panose="02020603050405020304" pitchFamily="18" charset="0"/>
            </a:endParaRPr>
          </a:p>
        </p:txBody>
      </p:sp>
      <p:sp>
        <p:nvSpPr>
          <p:cNvPr id="5" name="Cloud 4">
            <a:extLst>
              <a:ext uri="{FF2B5EF4-FFF2-40B4-BE49-F238E27FC236}">
                <a16:creationId xmlns:a16="http://schemas.microsoft.com/office/drawing/2014/main" id="{F95D1F6B-8D6D-4186-9860-D5A8AEE0EC83}"/>
              </a:ext>
            </a:extLst>
          </p:cNvPr>
          <p:cNvSpPr/>
          <p:nvPr/>
        </p:nvSpPr>
        <p:spPr>
          <a:xfrm>
            <a:off x="7455093" y="2012140"/>
            <a:ext cx="4663730" cy="2123998"/>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Tìm và phân tích cấu tạo của các cụm danh từ trong ví dụ trên</a:t>
            </a:r>
            <a:endParaRPr lang="en-US" sz="2800" dirty="0">
              <a:solidFill>
                <a:schemeClr val="tx1"/>
              </a:solidFill>
            </a:endParaRPr>
          </a:p>
        </p:txBody>
      </p:sp>
      <p:graphicFrame>
        <p:nvGraphicFramePr>
          <p:cNvPr id="8" name="Group 5">
            <a:extLst>
              <a:ext uri="{FF2B5EF4-FFF2-40B4-BE49-F238E27FC236}">
                <a16:creationId xmlns:a16="http://schemas.microsoft.com/office/drawing/2014/main" id="{CE12DD40-105A-44C1-8020-1DA256A90067}"/>
              </a:ext>
            </a:extLst>
          </p:cNvPr>
          <p:cNvGraphicFramePr>
            <a:graphicFrameLocks noGrp="1"/>
          </p:cNvGraphicFramePr>
          <p:nvPr>
            <p:extLst>
              <p:ext uri="{D42A27DB-BD31-4B8C-83A1-F6EECF244321}">
                <p14:modId xmlns:p14="http://schemas.microsoft.com/office/powerpoint/2010/main" val="4020572054"/>
              </p:ext>
            </p:extLst>
          </p:nvPr>
        </p:nvGraphicFramePr>
        <p:xfrm>
          <a:off x="827201" y="4136138"/>
          <a:ext cx="10515354" cy="2123998"/>
        </p:xfrm>
        <a:graphic>
          <a:graphicData uri="http://schemas.openxmlformats.org/drawingml/2006/table">
            <a:tbl>
              <a:tblPr>
                <a:tableStyleId>{18603FDC-E32A-4AB5-989C-0864C3EAD2B8}</a:tableStyleId>
              </a:tblPr>
              <a:tblGrid>
                <a:gridCol w="3505118">
                  <a:extLst>
                    <a:ext uri="{9D8B030D-6E8A-4147-A177-3AD203B41FA5}">
                      <a16:colId xmlns:a16="http://schemas.microsoft.com/office/drawing/2014/main" val="20000"/>
                    </a:ext>
                  </a:extLst>
                </a:gridCol>
                <a:gridCol w="3505118">
                  <a:extLst>
                    <a:ext uri="{9D8B030D-6E8A-4147-A177-3AD203B41FA5}">
                      <a16:colId xmlns:a16="http://schemas.microsoft.com/office/drawing/2014/main" val="20001"/>
                    </a:ext>
                  </a:extLst>
                </a:gridCol>
                <a:gridCol w="3505118">
                  <a:extLst>
                    <a:ext uri="{9D8B030D-6E8A-4147-A177-3AD203B41FA5}">
                      <a16:colId xmlns:a16="http://schemas.microsoft.com/office/drawing/2014/main" val="20002"/>
                    </a:ext>
                  </a:extLst>
                </a:gridCol>
              </a:tblGrid>
              <a:tr h="1061999">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600" u="none" strike="noStrike" cap="none" normalizeH="0" baseline="0" dirty="0">
                          <a:ln>
                            <a:noFill/>
                          </a:ln>
                          <a:effectLst/>
                        </a:rPr>
                        <a:t>   </a:t>
                      </a:r>
                      <a:r>
                        <a:rPr kumimoji="0" lang="vi-VN" altLang="en-US" sz="2600" u="none" strike="noStrike" cap="none" normalizeH="0" baseline="0" dirty="0">
                          <a:ln>
                            <a:noFill/>
                          </a:ln>
                          <a:effectLst/>
                        </a:rPr>
                        <a:t>Phụ trước</a:t>
                      </a:r>
                      <a:endParaRPr kumimoji="0" lang="en-US" altLang="en-US" sz="2600" b="1" i="0" u="none" strike="noStrike" cap="none" normalizeH="0" baseline="0" dirty="0">
                        <a:ln>
                          <a:noFill/>
                        </a:ln>
                        <a:solidFill>
                          <a:schemeClr val="tx1"/>
                        </a:solidFill>
                        <a:effectLst/>
                        <a:latin typeface="Arial (Body)"/>
                        <a:cs typeface="Arial" panose="020B0604020202020204" pitchFamily="34" charset="0"/>
                      </a:endParaRPr>
                    </a:p>
                  </a:txBody>
                  <a:tcPr anchor="ct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altLang="en-US" sz="2600" u="none" strike="noStrike" cap="none" normalizeH="0" baseline="0" dirty="0">
                          <a:ln>
                            <a:noFill/>
                          </a:ln>
                          <a:effectLst/>
                        </a:rPr>
                        <a:t>Trung </a:t>
                      </a:r>
                      <a:r>
                        <a:rPr kumimoji="0" lang="vi-VN" altLang="en-US" sz="2600" u="none" strike="noStrike" cap="none" normalizeH="0" baseline="0" dirty="0">
                          <a:ln>
                            <a:noFill/>
                          </a:ln>
                          <a:effectLst/>
                          <a:latin typeface="+mn-lt"/>
                        </a:rPr>
                        <a:t>tâm</a:t>
                      </a:r>
                      <a:endParaRPr kumimoji="0" lang="en-US" altLang="en-US" sz="26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altLang="en-US" sz="2600" u="none" strike="noStrike" cap="none" normalizeH="0" baseline="0" dirty="0">
                          <a:ln>
                            <a:noFill/>
                          </a:ln>
                          <a:effectLst/>
                        </a:rPr>
                        <a:t>Phụ sau</a:t>
                      </a:r>
                      <a:endParaRPr kumimoji="0" lang="en-US" altLang="en-US" sz="2600" b="1" i="0" u="none" strike="noStrike" cap="none" normalizeH="0" baseline="0" dirty="0">
                        <a:ln>
                          <a:noFill/>
                        </a:ln>
                        <a:solidFill>
                          <a:schemeClr val="tx1"/>
                        </a:solidFill>
                        <a:effectLst/>
                        <a:latin typeface="Arial (Body)"/>
                        <a:cs typeface="Arial" panose="020B0604020202020204" pitchFamily="34" charset="0"/>
                      </a:endParaRPr>
                    </a:p>
                  </a:txBody>
                  <a:tcPr anchor="ctr" horzOverflow="overflow"/>
                </a:tc>
                <a:extLst>
                  <a:ext uri="{0D108BD9-81ED-4DB2-BD59-A6C34878D82A}">
                    <a16:rowId xmlns:a16="http://schemas.microsoft.com/office/drawing/2014/main" val="10001"/>
                  </a:ext>
                </a:extLst>
              </a:tr>
              <a:tr h="1061999">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200" u="none" strike="noStrike" cap="none" normalizeH="0" baseline="0" dirty="0">
                          <a:ln>
                            <a:noFill/>
                          </a:ln>
                          <a:effectLst/>
                        </a:rPr>
                        <a:t>    </a:t>
                      </a:r>
                      <a:endParaRPr kumimoji="0" lang="en-US" altLang="en-US" sz="2200" b="0" i="0" u="none" strike="noStrike" cap="none" normalizeH="0" baseline="0" dirty="0">
                        <a:ln>
                          <a:noFill/>
                        </a:ln>
                        <a:solidFill>
                          <a:srgbClr val="FFFF00"/>
                        </a:solidFill>
                        <a:effectLst/>
                        <a:latin typeface=".VnTime" pitchFamily="34" charset="0"/>
                      </a:endParaRPr>
                    </a:p>
                  </a:txBody>
                  <a:tcP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200" b="0" i="0" u="none" strike="noStrike" cap="none" normalizeH="0" baseline="0" dirty="0">
                        <a:ln>
                          <a:noFill/>
                        </a:ln>
                        <a:solidFill>
                          <a:srgbClr val="FFFF00"/>
                        </a:solidFill>
                        <a:effectLst/>
                        <a:latin typeface=".VnTime" pitchFamily="34" charset="0"/>
                      </a:endParaRPr>
                    </a:p>
                  </a:txBody>
                  <a:tcP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200" b="1" i="0" u="none" strike="noStrike" cap="none" normalizeH="0" baseline="0" dirty="0">
                        <a:ln>
                          <a:noFill/>
                        </a:ln>
                        <a:solidFill>
                          <a:srgbClr val="FFFF00"/>
                        </a:solidFill>
                        <a:effectLst/>
                        <a:latin typeface=".VnTime" pitchFamily="34" charset="0"/>
                      </a:endParaRPr>
                    </a:p>
                  </a:txBody>
                  <a:tcPr horzOverflow="overflow"/>
                </a:tc>
                <a:extLst>
                  <a:ext uri="{0D108BD9-81ED-4DB2-BD59-A6C34878D82A}">
                    <a16:rowId xmlns:a16="http://schemas.microsoft.com/office/drawing/2014/main" val="10002"/>
                  </a:ext>
                </a:extLst>
              </a:tr>
            </a:tbl>
          </a:graphicData>
        </a:graphic>
      </p:graphicFrame>
      <p:sp>
        <p:nvSpPr>
          <p:cNvPr id="11" name="Rectangle 10">
            <a:extLst>
              <a:ext uri="{FF2B5EF4-FFF2-40B4-BE49-F238E27FC236}">
                <a16:creationId xmlns:a16="http://schemas.microsoft.com/office/drawing/2014/main" id="{DD995652-8603-429B-B84C-A2ADFD5F01AB}"/>
              </a:ext>
            </a:extLst>
          </p:cNvPr>
          <p:cNvSpPr/>
          <p:nvPr/>
        </p:nvSpPr>
        <p:spPr>
          <a:xfrm>
            <a:off x="3974079" y="1646685"/>
            <a:ext cx="1032655" cy="492443"/>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những</a:t>
            </a:r>
            <a:endParaRPr lang="en-US" sz="2500" dirty="0"/>
          </a:p>
        </p:txBody>
      </p:sp>
      <p:sp>
        <p:nvSpPr>
          <p:cNvPr id="12" name="Rectangle 11">
            <a:extLst>
              <a:ext uri="{FF2B5EF4-FFF2-40B4-BE49-F238E27FC236}">
                <a16:creationId xmlns:a16="http://schemas.microsoft.com/office/drawing/2014/main" id="{A3C39C24-DC5E-47F0-A76F-CF37152AB69F}"/>
              </a:ext>
            </a:extLst>
          </p:cNvPr>
          <p:cNvSpPr/>
          <p:nvPr/>
        </p:nvSpPr>
        <p:spPr>
          <a:xfrm>
            <a:off x="4875754" y="1640343"/>
            <a:ext cx="1380506"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tình cảm </a:t>
            </a:r>
            <a:endParaRPr lang="en-US" sz="2500" dirty="0"/>
          </a:p>
        </p:txBody>
      </p:sp>
      <p:sp>
        <p:nvSpPr>
          <p:cNvPr id="13" name="Rectangle 12">
            <a:extLst>
              <a:ext uri="{FF2B5EF4-FFF2-40B4-BE49-F238E27FC236}">
                <a16:creationId xmlns:a16="http://schemas.microsoft.com/office/drawing/2014/main" id="{D6EF7FC0-2D61-49D2-A8A5-7E5C383E3263}"/>
              </a:ext>
            </a:extLst>
          </p:cNvPr>
          <p:cNvSpPr/>
          <p:nvPr/>
        </p:nvSpPr>
        <p:spPr>
          <a:xfrm>
            <a:off x="6014478" y="1640343"/>
            <a:ext cx="1681871"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ta không có</a:t>
            </a:r>
            <a:endParaRPr lang="en-US" sz="2500" dirty="0"/>
          </a:p>
        </p:txBody>
      </p:sp>
      <p:sp>
        <p:nvSpPr>
          <p:cNvPr id="14" name="Rectangle 13">
            <a:extLst>
              <a:ext uri="{FF2B5EF4-FFF2-40B4-BE49-F238E27FC236}">
                <a16:creationId xmlns:a16="http://schemas.microsoft.com/office/drawing/2014/main" id="{39A8EB2B-01C8-415A-A59E-34F2216060EC}"/>
              </a:ext>
            </a:extLst>
          </p:cNvPr>
          <p:cNvSpPr/>
          <p:nvPr/>
        </p:nvSpPr>
        <p:spPr>
          <a:xfrm>
            <a:off x="8467044" y="1632648"/>
            <a:ext cx="1032655" cy="492443"/>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những</a:t>
            </a:r>
            <a:endParaRPr lang="en-US" sz="2500" dirty="0"/>
          </a:p>
        </p:txBody>
      </p:sp>
      <p:sp>
        <p:nvSpPr>
          <p:cNvPr id="15" name="Rectangle 14">
            <a:extLst>
              <a:ext uri="{FF2B5EF4-FFF2-40B4-BE49-F238E27FC236}">
                <a16:creationId xmlns:a16="http://schemas.microsoft.com/office/drawing/2014/main" id="{DD81EAC0-8A07-4056-9F22-5520221BAA3D}"/>
              </a:ext>
            </a:extLst>
          </p:cNvPr>
          <p:cNvSpPr/>
          <p:nvPr/>
        </p:nvSpPr>
        <p:spPr>
          <a:xfrm>
            <a:off x="9367283" y="1632069"/>
            <a:ext cx="1380506"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tình cảm </a:t>
            </a:r>
            <a:endParaRPr lang="en-US" sz="2500" dirty="0"/>
          </a:p>
        </p:txBody>
      </p:sp>
      <p:sp>
        <p:nvSpPr>
          <p:cNvPr id="16" name="Rectangle 15">
            <a:extLst>
              <a:ext uri="{FF2B5EF4-FFF2-40B4-BE49-F238E27FC236}">
                <a16:creationId xmlns:a16="http://schemas.microsoft.com/office/drawing/2014/main" id="{39BB71FB-D73F-4A3E-A8D6-9F5BA9A32AA8}"/>
              </a:ext>
            </a:extLst>
          </p:cNvPr>
          <p:cNvSpPr/>
          <p:nvPr/>
        </p:nvSpPr>
        <p:spPr>
          <a:xfrm>
            <a:off x="770694" y="2288011"/>
            <a:ext cx="1388522"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ta sẵn có </a:t>
            </a:r>
            <a:endParaRPr lang="en-US" sz="2500" dirty="0"/>
          </a:p>
        </p:txBody>
      </p:sp>
      <p:sp>
        <p:nvSpPr>
          <p:cNvPr id="17" name="Rectangle 16">
            <a:extLst>
              <a:ext uri="{FF2B5EF4-FFF2-40B4-BE49-F238E27FC236}">
                <a16:creationId xmlns:a16="http://schemas.microsoft.com/office/drawing/2014/main" id="{0D426D96-B0B4-48D4-AE33-8AB5EED1E22B}"/>
              </a:ext>
            </a:extLst>
          </p:cNvPr>
          <p:cNvSpPr/>
          <p:nvPr/>
        </p:nvSpPr>
        <p:spPr>
          <a:xfrm>
            <a:off x="827201" y="2791696"/>
            <a:ext cx="1912703" cy="477054"/>
          </a:xfrm>
          <a:prstGeom prst="rect">
            <a:avLst/>
          </a:prstGeom>
        </p:spPr>
        <p:txBody>
          <a:bodyPr wrap="none">
            <a:spAutoFit/>
          </a:bodyPr>
          <a:lstStyle/>
          <a:p>
            <a:r>
              <a:rPr lang="vi-VN" altLang="en-US" sz="2500" b="1" i="1" dirty="0">
                <a:solidFill>
                  <a:srgbClr val="FFFF00"/>
                </a:solidFill>
                <a:latin typeface="Times New Roman" panose="02020603050405020304" pitchFamily="18" charset="0"/>
                <a:cs typeface="Times New Roman" panose="02020603050405020304" pitchFamily="18" charset="0"/>
              </a:rPr>
              <a:t>2</a:t>
            </a:r>
            <a:r>
              <a:rPr lang="en-US" altLang="en-US" sz="2500" b="1" i="1" dirty="0">
                <a:solidFill>
                  <a:srgbClr val="FFFF00"/>
                </a:solidFill>
                <a:latin typeface="Times New Roman" panose="02020603050405020304" pitchFamily="18" charset="0"/>
                <a:cs typeface="Times New Roman" panose="02020603050405020304" pitchFamily="18" charset="0"/>
              </a:rPr>
              <a:t>. </a:t>
            </a:r>
            <a:r>
              <a:rPr lang="vi-VN" altLang="en-US" sz="2500" b="1" i="1" dirty="0">
                <a:solidFill>
                  <a:srgbClr val="FFFF00"/>
                </a:solidFill>
                <a:latin typeface="Times New Roman" panose="02020603050405020304" pitchFamily="18" charset="0"/>
                <a:cs typeface="Times New Roman" panose="02020603050405020304" pitchFamily="18" charset="0"/>
              </a:rPr>
              <a:t>Nhận xét: </a:t>
            </a:r>
            <a:endParaRPr lang="en-US" sz="2500" b="1" dirty="0"/>
          </a:p>
        </p:txBody>
      </p:sp>
    </p:spTree>
    <p:extLst>
      <p:ext uri="{BB962C8B-B14F-4D97-AF65-F5344CB8AC3E}">
        <p14:creationId xmlns:p14="http://schemas.microsoft.com/office/powerpoint/2010/main" val="112290896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2" presetClass="entr" presetSubtype="8"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wipe(left)">
                                      <p:cBhvr>
                                        <p:cTn id="7" dur="500"/>
                                        <p:tgtEl>
                                          <p:spTgt spid="3"/>
                                        </p:tgtEl>
                                      </p:cBhvr>
                                    </p:animEffect>
                                  </p:childTnLst>
                                </p:cTn>
                              </p:par>
                              <p:par>
                                <p:cTn id="8" presetID="22" presetClass="entr" presetSubtype="8" fill="hold" grpId="0" nodeType="withEffect">
                                  <p:stCondLst>
                                    <p:cond delay="0"/>
                                  </p:stCondLst>
                                  <p:childTnLst>
                                    <p:set>
                                      <p:cBhvr>
                                        <p:cTn id="9" dur="1" fill="hold">
                                          <p:stCondLst>
                                            <p:cond delay="0"/>
                                          </p:stCondLst>
                                        </p:cTn>
                                        <p:tgtEl>
                                          <p:spTgt spid="4"/>
                                        </p:tgtEl>
                                        <p:attrNameLst>
                                          <p:attrName>style.visibility</p:attrName>
                                        </p:attrNameLst>
                                      </p:cBhvr>
                                      <p:to>
                                        <p:strVal val="visible"/>
                                      </p:to>
                                    </p:set>
                                    <p:animEffect transition="in" filter="wipe(left)">
                                      <p:cBhvr>
                                        <p:cTn id="10" dur="500"/>
                                        <p:tgtEl>
                                          <p:spTgt spid="4"/>
                                        </p:tgtEl>
                                      </p:cBhvr>
                                    </p:animEffect>
                                  </p:childTnLst>
                                </p:cTn>
                              </p:par>
                              <p:par>
                                <p:cTn id="11" presetID="22" presetClass="entr" presetSubtype="8" fill="hold" grpId="0" nodeType="withEffect">
                                  <p:stCondLst>
                                    <p:cond delay="0"/>
                                  </p:stCondLst>
                                  <p:childTnLst>
                                    <p:set>
                                      <p:cBhvr>
                                        <p:cTn id="12" dur="1" fill="hold">
                                          <p:stCondLst>
                                            <p:cond delay="0"/>
                                          </p:stCondLst>
                                        </p:cTn>
                                        <p:tgtEl>
                                          <p:spTgt spid="7"/>
                                        </p:tgtEl>
                                        <p:attrNameLst>
                                          <p:attrName>style.visibility</p:attrName>
                                        </p:attrNameLst>
                                      </p:cBhvr>
                                      <p:to>
                                        <p:strVal val="visible"/>
                                      </p:to>
                                    </p:set>
                                    <p:animEffect transition="in" filter="wipe(left)">
                                      <p:cBhvr>
                                        <p:cTn id="13" dur="500"/>
                                        <p:tgtEl>
                                          <p:spTgt spid="7"/>
                                        </p:tgtEl>
                                      </p:cBhvr>
                                    </p:animEffect>
                                  </p:childTnLst>
                                </p:cTn>
                              </p:par>
                              <p:par>
                                <p:cTn id="14" presetID="22" presetClass="entr" presetSubtype="8" fill="hold" grpId="1" nodeType="with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par>
                                <p:cTn id="17" presetID="22" presetClass="entr" presetSubtype="8" fill="hold" grpId="1" nodeType="withEffect">
                                  <p:stCondLst>
                                    <p:cond delay="0"/>
                                  </p:stCondLst>
                                  <p:childTnLst>
                                    <p:set>
                                      <p:cBhvr>
                                        <p:cTn id="18" dur="1" fill="hold">
                                          <p:stCondLst>
                                            <p:cond delay="0"/>
                                          </p:stCondLst>
                                        </p:cTn>
                                        <p:tgtEl>
                                          <p:spTgt spid="12"/>
                                        </p:tgtEl>
                                        <p:attrNameLst>
                                          <p:attrName>style.visibility</p:attrName>
                                        </p:attrNameLst>
                                      </p:cBhvr>
                                      <p:to>
                                        <p:strVal val="visible"/>
                                      </p:to>
                                    </p:set>
                                    <p:animEffect transition="in" filter="wipe(left)">
                                      <p:cBhvr>
                                        <p:cTn id="19" dur="500"/>
                                        <p:tgtEl>
                                          <p:spTgt spid="12"/>
                                        </p:tgtEl>
                                      </p:cBhvr>
                                    </p:animEffect>
                                  </p:childTnLst>
                                </p:cTn>
                              </p:par>
                              <p:par>
                                <p:cTn id="20" presetID="22" presetClass="entr" presetSubtype="8" fill="hold" grpId="1" nodeType="withEffect">
                                  <p:stCondLst>
                                    <p:cond delay="0"/>
                                  </p:stCondLst>
                                  <p:childTnLst>
                                    <p:set>
                                      <p:cBhvr>
                                        <p:cTn id="21" dur="1" fill="hold">
                                          <p:stCondLst>
                                            <p:cond delay="0"/>
                                          </p:stCondLst>
                                        </p:cTn>
                                        <p:tgtEl>
                                          <p:spTgt spid="13"/>
                                        </p:tgtEl>
                                        <p:attrNameLst>
                                          <p:attrName>style.visibility</p:attrName>
                                        </p:attrNameLst>
                                      </p:cBhvr>
                                      <p:to>
                                        <p:strVal val="visible"/>
                                      </p:to>
                                    </p:set>
                                    <p:animEffect transition="in" filter="wipe(left)">
                                      <p:cBhvr>
                                        <p:cTn id="22" dur="500"/>
                                        <p:tgtEl>
                                          <p:spTgt spid="13"/>
                                        </p:tgtEl>
                                      </p:cBhvr>
                                    </p:animEffect>
                                  </p:childTnLst>
                                </p:cTn>
                              </p:par>
                              <p:par>
                                <p:cTn id="23" presetID="22" presetClass="entr" presetSubtype="8" fill="hold" grpId="1" nodeType="withEffect">
                                  <p:stCondLst>
                                    <p:cond delay="0"/>
                                  </p:stCondLst>
                                  <p:childTnLst>
                                    <p:set>
                                      <p:cBhvr>
                                        <p:cTn id="24" dur="1" fill="hold">
                                          <p:stCondLst>
                                            <p:cond delay="0"/>
                                          </p:stCondLst>
                                        </p:cTn>
                                        <p:tgtEl>
                                          <p:spTgt spid="14"/>
                                        </p:tgtEl>
                                        <p:attrNameLst>
                                          <p:attrName>style.visibility</p:attrName>
                                        </p:attrNameLst>
                                      </p:cBhvr>
                                      <p:to>
                                        <p:strVal val="visible"/>
                                      </p:to>
                                    </p:set>
                                    <p:animEffect transition="in" filter="wipe(left)">
                                      <p:cBhvr>
                                        <p:cTn id="25" dur="500"/>
                                        <p:tgtEl>
                                          <p:spTgt spid="14"/>
                                        </p:tgtEl>
                                      </p:cBhvr>
                                    </p:animEffect>
                                  </p:childTnLst>
                                </p:cTn>
                              </p:par>
                              <p:par>
                                <p:cTn id="26" presetID="22" presetClass="entr" presetSubtype="8" fill="hold" grpId="1" nodeType="withEffect">
                                  <p:stCondLst>
                                    <p:cond delay="0"/>
                                  </p:stCondLst>
                                  <p:childTnLst>
                                    <p:set>
                                      <p:cBhvr>
                                        <p:cTn id="27" dur="1" fill="hold">
                                          <p:stCondLst>
                                            <p:cond delay="0"/>
                                          </p:stCondLst>
                                        </p:cTn>
                                        <p:tgtEl>
                                          <p:spTgt spid="15"/>
                                        </p:tgtEl>
                                        <p:attrNameLst>
                                          <p:attrName>style.visibility</p:attrName>
                                        </p:attrNameLst>
                                      </p:cBhvr>
                                      <p:to>
                                        <p:strVal val="visible"/>
                                      </p:to>
                                    </p:set>
                                    <p:animEffect transition="in" filter="wipe(left)">
                                      <p:cBhvr>
                                        <p:cTn id="28" dur="500"/>
                                        <p:tgtEl>
                                          <p:spTgt spid="15"/>
                                        </p:tgtEl>
                                      </p:cBhvr>
                                    </p:animEffect>
                                  </p:childTnLst>
                                </p:cTn>
                              </p:par>
                              <p:par>
                                <p:cTn id="29" presetID="22" presetClass="entr" presetSubtype="8" fill="hold" grpId="1" nodeType="withEffect">
                                  <p:stCondLst>
                                    <p:cond delay="0"/>
                                  </p:stCondLst>
                                  <p:childTnLst>
                                    <p:set>
                                      <p:cBhvr>
                                        <p:cTn id="30" dur="1" fill="hold">
                                          <p:stCondLst>
                                            <p:cond delay="0"/>
                                          </p:stCondLst>
                                        </p:cTn>
                                        <p:tgtEl>
                                          <p:spTgt spid="16"/>
                                        </p:tgtEl>
                                        <p:attrNameLst>
                                          <p:attrName>style.visibility</p:attrName>
                                        </p:attrNameLst>
                                      </p:cBhvr>
                                      <p:to>
                                        <p:strVal val="visible"/>
                                      </p:to>
                                    </p:set>
                                    <p:animEffect transition="in" filter="wipe(left)">
                                      <p:cBhvr>
                                        <p:cTn id="31" dur="500"/>
                                        <p:tgtEl>
                                          <p:spTgt spid="16"/>
                                        </p:tgtEl>
                                      </p:cBhvr>
                                    </p:animEffect>
                                  </p:childTnLst>
                                </p:cTn>
                              </p:par>
                            </p:childTnLst>
                          </p:cTn>
                        </p:par>
                      </p:childTnLst>
                    </p:cTn>
                  </p:par>
                  <p:par>
                    <p:cTn id="32" fill="hold">
                      <p:stCondLst>
                        <p:cond delay="indefinite"/>
                      </p:stCondLst>
                      <p:childTnLst>
                        <p:par>
                          <p:cTn id="33" fill="hold">
                            <p:stCondLst>
                              <p:cond delay="0"/>
                            </p:stCondLst>
                            <p:childTnLst>
                              <p:par>
                                <p:cTn id="34" presetID="42" presetClass="entr" presetSubtype="0" fill="hold" grpId="0" nodeType="clickEffect">
                                  <p:stCondLst>
                                    <p:cond delay="0"/>
                                  </p:stCondLst>
                                  <p:childTnLst>
                                    <p:set>
                                      <p:cBhvr>
                                        <p:cTn id="35" dur="1" fill="hold">
                                          <p:stCondLst>
                                            <p:cond delay="0"/>
                                          </p:stCondLst>
                                        </p:cTn>
                                        <p:tgtEl>
                                          <p:spTgt spid="17"/>
                                        </p:tgtEl>
                                        <p:attrNameLst>
                                          <p:attrName>style.visibility</p:attrName>
                                        </p:attrNameLst>
                                      </p:cBhvr>
                                      <p:to>
                                        <p:strVal val="visible"/>
                                      </p:to>
                                    </p:set>
                                    <p:animEffect transition="in" filter="fade">
                                      <p:cBhvr>
                                        <p:cTn id="36" dur="1000"/>
                                        <p:tgtEl>
                                          <p:spTgt spid="17"/>
                                        </p:tgtEl>
                                      </p:cBhvr>
                                    </p:animEffect>
                                    <p:anim calcmode="lin" valueType="num">
                                      <p:cBhvr>
                                        <p:cTn id="37" dur="1000" fill="hold"/>
                                        <p:tgtEl>
                                          <p:spTgt spid="17"/>
                                        </p:tgtEl>
                                        <p:attrNameLst>
                                          <p:attrName>ppt_x</p:attrName>
                                        </p:attrNameLst>
                                      </p:cBhvr>
                                      <p:tavLst>
                                        <p:tav tm="0">
                                          <p:val>
                                            <p:strVal val="#ppt_x"/>
                                          </p:val>
                                        </p:tav>
                                        <p:tav tm="100000">
                                          <p:val>
                                            <p:strVal val="#ppt_x"/>
                                          </p:val>
                                        </p:tav>
                                      </p:tavLst>
                                    </p:anim>
                                    <p:anim calcmode="lin" valueType="num">
                                      <p:cBhvr>
                                        <p:cTn id="38" dur="1000" fill="hold"/>
                                        <p:tgtEl>
                                          <p:spTgt spid="17"/>
                                        </p:tgtEl>
                                        <p:attrNameLst>
                                          <p:attrName>ppt_y</p:attrName>
                                        </p:attrNameLst>
                                      </p:cBhvr>
                                      <p:tavLst>
                                        <p:tav tm="0">
                                          <p:val>
                                            <p:strVal val="#ppt_y+.1"/>
                                          </p:val>
                                        </p:tav>
                                        <p:tav tm="100000">
                                          <p:val>
                                            <p:strVal val="#ppt_y"/>
                                          </p:val>
                                        </p:tav>
                                      </p:tavLst>
                                    </p:anim>
                                  </p:childTnLst>
                                </p:cTn>
                              </p:par>
                            </p:childTnLst>
                          </p:cTn>
                        </p:par>
                      </p:childTnLst>
                    </p:cTn>
                  </p:par>
                  <p:par>
                    <p:cTn id="39" fill="hold">
                      <p:stCondLst>
                        <p:cond delay="indefinite"/>
                      </p:stCondLst>
                      <p:childTnLst>
                        <p:par>
                          <p:cTn id="40" fill="hold">
                            <p:stCondLst>
                              <p:cond delay="0"/>
                            </p:stCondLst>
                            <p:childTnLst>
                              <p:par>
                                <p:cTn id="41" presetID="6" presetClass="entr" presetSubtype="16" fill="hold" grpId="0" nodeType="clickEffect">
                                  <p:stCondLst>
                                    <p:cond delay="0"/>
                                  </p:stCondLst>
                                  <p:childTnLst>
                                    <p:set>
                                      <p:cBhvr>
                                        <p:cTn id="42" dur="1" fill="hold">
                                          <p:stCondLst>
                                            <p:cond delay="0"/>
                                          </p:stCondLst>
                                        </p:cTn>
                                        <p:tgtEl>
                                          <p:spTgt spid="5"/>
                                        </p:tgtEl>
                                        <p:attrNameLst>
                                          <p:attrName>style.visibility</p:attrName>
                                        </p:attrNameLst>
                                      </p:cBhvr>
                                      <p:to>
                                        <p:strVal val="visible"/>
                                      </p:to>
                                    </p:set>
                                    <p:animEffect transition="in" filter="circle(in)">
                                      <p:cBhvr>
                                        <p:cTn id="43" dur="2000"/>
                                        <p:tgtEl>
                                          <p:spTgt spid="5"/>
                                        </p:tgtEl>
                                      </p:cBhvr>
                                    </p:animEffect>
                                  </p:childTnLst>
                                </p:cTn>
                              </p:par>
                            </p:childTnLst>
                          </p:cTn>
                        </p:par>
                      </p:childTnLst>
                    </p:cTn>
                  </p:par>
                  <p:par>
                    <p:cTn id="44" fill="hold">
                      <p:stCondLst>
                        <p:cond delay="indefinite"/>
                      </p:stCondLst>
                      <p:childTnLst>
                        <p:par>
                          <p:cTn id="45" fill="hold">
                            <p:stCondLst>
                              <p:cond delay="0"/>
                            </p:stCondLst>
                            <p:childTnLst>
                              <p:par>
                                <p:cTn id="46" presetID="4" presetClass="entr" presetSubtype="16" fill="hold" nodeType="clickEffect">
                                  <p:stCondLst>
                                    <p:cond delay="0"/>
                                  </p:stCondLst>
                                  <p:childTnLst>
                                    <p:set>
                                      <p:cBhvr>
                                        <p:cTn id="47" dur="1" fill="hold">
                                          <p:stCondLst>
                                            <p:cond delay="0"/>
                                          </p:stCondLst>
                                        </p:cTn>
                                        <p:tgtEl>
                                          <p:spTgt spid="8"/>
                                        </p:tgtEl>
                                        <p:attrNameLst>
                                          <p:attrName>style.visibility</p:attrName>
                                        </p:attrNameLst>
                                      </p:cBhvr>
                                      <p:to>
                                        <p:strVal val="visible"/>
                                      </p:to>
                                    </p:set>
                                    <p:animEffect transition="in" filter="box(in)">
                                      <p:cBhvr>
                                        <p:cTn id="48" dur="500"/>
                                        <p:tgtEl>
                                          <p:spTgt spid="8"/>
                                        </p:tgtEl>
                                      </p:cBhvr>
                                    </p:animEffect>
                                  </p:childTnLst>
                                </p:cTn>
                              </p:par>
                            </p:childTnLst>
                          </p:cTn>
                        </p:par>
                      </p:childTnLst>
                    </p:cTn>
                  </p:par>
                  <p:par>
                    <p:cTn id="49" fill="hold">
                      <p:stCondLst>
                        <p:cond delay="indefinite"/>
                      </p:stCondLst>
                      <p:childTnLst>
                        <p:par>
                          <p:cTn id="50" fill="hold">
                            <p:stCondLst>
                              <p:cond delay="0"/>
                            </p:stCondLst>
                            <p:childTnLst>
                              <p:par>
                                <p:cTn id="51" presetID="6" presetClass="exit" presetSubtype="32" fill="hold" grpId="1" nodeType="clickEffect">
                                  <p:stCondLst>
                                    <p:cond delay="0"/>
                                  </p:stCondLst>
                                  <p:childTnLst>
                                    <p:animEffect transition="out" filter="circle(out)">
                                      <p:cBhvr>
                                        <p:cTn id="52" dur="2000"/>
                                        <p:tgtEl>
                                          <p:spTgt spid="5"/>
                                        </p:tgtEl>
                                      </p:cBhvr>
                                    </p:animEffect>
                                    <p:set>
                                      <p:cBhvr>
                                        <p:cTn id="53" dur="1" fill="hold">
                                          <p:stCondLst>
                                            <p:cond delay="1999"/>
                                          </p:stCondLst>
                                        </p:cTn>
                                        <p:tgtEl>
                                          <p:spTgt spid="5"/>
                                        </p:tgtEl>
                                        <p:attrNameLst>
                                          <p:attrName>style.visibility</p:attrName>
                                        </p:attrNameLst>
                                      </p:cBhvr>
                                      <p:to>
                                        <p:strVal val="hidden"/>
                                      </p:to>
                                    </p:set>
                                  </p:childTnLst>
                                </p:cTn>
                              </p:par>
                            </p:childTnLst>
                          </p:cTn>
                        </p:par>
                        <p:par>
                          <p:cTn id="54" fill="hold">
                            <p:stCondLst>
                              <p:cond delay="2000"/>
                            </p:stCondLst>
                            <p:childTnLst>
                              <p:par>
                                <p:cTn id="55" presetID="42" presetClass="path" presetSubtype="0" accel="50000" decel="50000" fill="hold" grpId="0" nodeType="afterEffect">
                                  <p:stCondLst>
                                    <p:cond delay="0"/>
                                  </p:stCondLst>
                                  <p:childTnLst>
                                    <p:animMotion origin="layout" path="M 8.33333E-7 4.07407E-6 L -0.16771 0.46527 " pathEditMode="relative" rAng="0" ptsTypes="AA">
                                      <p:cBhvr>
                                        <p:cTn id="56" dur="2000" fill="hold"/>
                                        <p:tgtEl>
                                          <p:spTgt spid="11"/>
                                        </p:tgtEl>
                                        <p:attrNameLst>
                                          <p:attrName>ppt_x</p:attrName>
                                          <p:attrName>ppt_y</p:attrName>
                                        </p:attrNameLst>
                                      </p:cBhvr>
                                      <p:rCtr x="-8385" y="23264"/>
                                    </p:animMotion>
                                  </p:childTnLst>
                                </p:cTn>
                              </p:par>
                            </p:childTnLst>
                          </p:cTn>
                        </p:par>
                        <p:par>
                          <p:cTn id="57" fill="hold">
                            <p:stCondLst>
                              <p:cond delay="4000"/>
                            </p:stCondLst>
                            <p:childTnLst>
                              <p:par>
                                <p:cTn id="58" presetID="42" presetClass="path" presetSubtype="0" accel="50000" decel="50000" fill="hold" grpId="0" nodeType="afterEffect">
                                  <p:stCondLst>
                                    <p:cond delay="0"/>
                                  </p:stCondLst>
                                  <p:childTnLst>
                                    <p:animMotion origin="layout" path="M -4.16667E-7 -2.59259E-6 L 0.02331 0.46945 " pathEditMode="relative" rAng="0" ptsTypes="AA">
                                      <p:cBhvr>
                                        <p:cTn id="59" dur="2000" fill="hold"/>
                                        <p:tgtEl>
                                          <p:spTgt spid="12"/>
                                        </p:tgtEl>
                                        <p:attrNameLst>
                                          <p:attrName>ppt_x</p:attrName>
                                          <p:attrName>ppt_y</p:attrName>
                                        </p:attrNameLst>
                                      </p:cBhvr>
                                      <p:rCtr x="1159" y="23472"/>
                                    </p:animMotion>
                                  </p:childTnLst>
                                </p:cTn>
                              </p:par>
                            </p:childTnLst>
                          </p:cTn>
                        </p:par>
                        <p:par>
                          <p:cTn id="60" fill="hold">
                            <p:stCondLst>
                              <p:cond delay="6000"/>
                            </p:stCondLst>
                            <p:childTnLst>
                              <p:par>
                                <p:cTn id="61" presetID="42" presetClass="path" presetSubtype="0" accel="50000" decel="50000" fill="hold" grpId="0" nodeType="afterEffect">
                                  <p:stCondLst>
                                    <p:cond delay="0"/>
                                  </p:stCondLst>
                                  <p:childTnLst>
                                    <p:animMotion origin="layout" path="M 4.16667E-7 -2.59259E-6 L 0.20573 0.46945 " pathEditMode="relative" rAng="0" ptsTypes="AA">
                                      <p:cBhvr>
                                        <p:cTn id="62" dur="2000" fill="hold"/>
                                        <p:tgtEl>
                                          <p:spTgt spid="13"/>
                                        </p:tgtEl>
                                        <p:attrNameLst>
                                          <p:attrName>ppt_x</p:attrName>
                                          <p:attrName>ppt_y</p:attrName>
                                        </p:attrNameLst>
                                      </p:cBhvr>
                                      <p:rCtr x="10286" y="23472"/>
                                    </p:animMotion>
                                  </p:childTnLst>
                                </p:cTn>
                              </p:par>
                            </p:childTnLst>
                          </p:cTn>
                        </p:par>
                        <p:par>
                          <p:cTn id="63" fill="hold">
                            <p:stCondLst>
                              <p:cond delay="8000"/>
                            </p:stCondLst>
                            <p:childTnLst>
                              <p:par>
                                <p:cTn id="64" presetID="42" presetClass="path" presetSubtype="0" accel="50000" decel="50000" fill="hold" grpId="0" nodeType="afterEffect">
                                  <p:stCondLst>
                                    <p:cond delay="0"/>
                                  </p:stCondLst>
                                  <p:childTnLst>
                                    <p:animMotion origin="layout" path="M 1.04167E-6 -2.59259E-6 L -0.54349 0.58542 " pathEditMode="relative" rAng="0" ptsTypes="AA">
                                      <p:cBhvr>
                                        <p:cTn id="65" dur="2000" fill="hold"/>
                                        <p:tgtEl>
                                          <p:spTgt spid="14"/>
                                        </p:tgtEl>
                                        <p:attrNameLst>
                                          <p:attrName>ppt_x</p:attrName>
                                          <p:attrName>ppt_y</p:attrName>
                                        </p:attrNameLst>
                                      </p:cBhvr>
                                      <p:rCtr x="-27174" y="29259"/>
                                    </p:animMotion>
                                  </p:childTnLst>
                                </p:cTn>
                              </p:par>
                            </p:childTnLst>
                          </p:cTn>
                        </p:par>
                        <p:par>
                          <p:cTn id="66" fill="hold">
                            <p:stCondLst>
                              <p:cond delay="10000"/>
                            </p:stCondLst>
                            <p:childTnLst>
                              <p:par>
                                <p:cTn id="67" presetID="42" presetClass="path" presetSubtype="0" accel="50000" decel="50000" fill="hold" grpId="0" nodeType="afterEffect">
                                  <p:stCondLst>
                                    <p:cond delay="0"/>
                                  </p:stCondLst>
                                  <p:childTnLst>
                                    <p:animMotion origin="layout" path="M 2.08333E-7 4.81481E-6 L -0.34622 0.5868 " pathEditMode="relative" rAng="0" ptsTypes="AA">
                                      <p:cBhvr>
                                        <p:cTn id="68" dur="2000" fill="hold"/>
                                        <p:tgtEl>
                                          <p:spTgt spid="15"/>
                                        </p:tgtEl>
                                        <p:attrNameLst>
                                          <p:attrName>ppt_x</p:attrName>
                                          <p:attrName>ppt_y</p:attrName>
                                        </p:attrNameLst>
                                      </p:cBhvr>
                                      <p:rCtr x="-17318" y="29329"/>
                                    </p:animMotion>
                                  </p:childTnLst>
                                </p:cTn>
                              </p:par>
                            </p:childTnLst>
                          </p:cTn>
                        </p:par>
                        <p:par>
                          <p:cTn id="69" fill="hold">
                            <p:stCondLst>
                              <p:cond delay="12000"/>
                            </p:stCondLst>
                            <p:childTnLst>
                              <p:par>
                                <p:cTn id="70" presetID="42" presetClass="path" presetSubtype="0" accel="50000" decel="50000" fill="hold" grpId="0" nodeType="afterEffect">
                                  <p:stCondLst>
                                    <p:cond delay="0"/>
                                  </p:stCondLst>
                                  <p:childTnLst>
                                    <p:animMotion origin="layout" path="M -2.08333E-6 2.96296E-6 L 0.64479 0.48865 " pathEditMode="relative" rAng="0" ptsTypes="AA">
                                      <p:cBhvr>
                                        <p:cTn id="71" dur="2000" fill="hold"/>
                                        <p:tgtEl>
                                          <p:spTgt spid="16"/>
                                        </p:tgtEl>
                                        <p:attrNameLst>
                                          <p:attrName>ppt_x</p:attrName>
                                          <p:attrName>ppt_y</p:attrName>
                                        </p:attrNameLst>
                                      </p:cBhvr>
                                      <p:rCtr x="32240" y="24421"/>
                                    </p:animMotion>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4" grpId="0"/>
      <p:bldP spid="7" grpId="0"/>
      <p:bldP spid="5" grpId="0" animBg="1"/>
      <p:bldP spid="5" grpId="1" animBg="1"/>
      <p:bldP spid="11" grpId="0"/>
      <p:bldP spid="11" grpId="1"/>
      <p:bldP spid="12" grpId="0"/>
      <p:bldP spid="12" grpId="1"/>
      <p:bldP spid="13" grpId="0"/>
      <p:bldP spid="13" grpId="1"/>
      <p:bldP spid="14" grpId="0"/>
      <p:bldP spid="14" grpId="1"/>
      <p:bldP spid="15" grpId="0"/>
      <p:bldP spid="15" grpId="1"/>
      <p:bldP spid="16" grpId="0"/>
      <p:bldP spid="16" grpId="1"/>
      <p:bldP spid="17"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1" y="0"/>
            <a:ext cx="12192001" cy="7564901"/>
          </a:xfrm>
          <a:prstGeom prst="rect">
            <a:avLst/>
          </a:prstGeom>
        </p:spPr>
      </p:pic>
      <p:sp>
        <p:nvSpPr>
          <p:cNvPr id="5" name="Cloud 4">
            <a:extLst>
              <a:ext uri="{FF2B5EF4-FFF2-40B4-BE49-F238E27FC236}">
                <a16:creationId xmlns:a16="http://schemas.microsoft.com/office/drawing/2014/main" id="{F95D1F6B-8D6D-4186-9860-D5A8AEE0EC83}"/>
              </a:ext>
            </a:extLst>
          </p:cNvPr>
          <p:cNvSpPr/>
          <p:nvPr/>
        </p:nvSpPr>
        <p:spPr>
          <a:xfrm>
            <a:off x="7099755" y="382145"/>
            <a:ext cx="4663730" cy="2123998"/>
          </a:xfrm>
          <a:prstGeom prst="cloud">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800" dirty="0">
                <a:solidFill>
                  <a:schemeClr val="tx1"/>
                </a:solidFill>
              </a:rPr>
              <a:t>Nhận xét cấu tạo của các phụ ngữ trong cụm danh từ vừa tìm được</a:t>
            </a:r>
            <a:endParaRPr lang="en-US" sz="2800" dirty="0">
              <a:solidFill>
                <a:schemeClr val="tx1"/>
              </a:solidFill>
            </a:endParaRPr>
          </a:p>
        </p:txBody>
      </p:sp>
      <p:graphicFrame>
        <p:nvGraphicFramePr>
          <p:cNvPr id="8" name="Group 5">
            <a:extLst>
              <a:ext uri="{FF2B5EF4-FFF2-40B4-BE49-F238E27FC236}">
                <a16:creationId xmlns:a16="http://schemas.microsoft.com/office/drawing/2014/main" id="{CE12DD40-105A-44C1-8020-1DA256A90067}"/>
              </a:ext>
            </a:extLst>
          </p:cNvPr>
          <p:cNvGraphicFramePr>
            <a:graphicFrameLocks noGrp="1"/>
          </p:cNvGraphicFramePr>
          <p:nvPr>
            <p:extLst>
              <p:ext uri="{D42A27DB-BD31-4B8C-83A1-F6EECF244321}">
                <p14:modId xmlns:p14="http://schemas.microsoft.com/office/powerpoint/2010/main" val="4271108281"/>
              </p:ext>
            </p:extLst>
          </p:nvPr>
        </p:nvGraphicFramePr>
        <p:xfrm>
          <a:off x="755877" y="2715722"/>
          <a:ext cx="10680246" cy="2579455"/>
        </p:xfrm>
        <a:graphic>
          <a:graphicData uri="http://schemas.openxmlformats.org/drawingml/2006/table">
            <a:tbl>
              <a:tblPr>
                <a:tableStyleId>{18603FDC-E32A-4AB5-989C-0864C3EAD2B8}</a:tableStyleId>
              </a:tblPr>
              <a:tblGrid>
                <a:gridCol w="2795420">
                  <a:extLst>
                    <a:ext uri="{9D8B030D-6E8A-4147-A177-3AD203B41FA5}">
                      <a16:colId xmlns:a16="http://schemas.microsoft.com/office/drawing/2014/main" val="20000"/>
                    </a:ext>
                  </a:extLst>
                </a:gridCol>
                <a:gridCol w="2788171">
                  <a:extLst>
                    <a:ext uri="{9D8B030D-6E8A-4147-A177-3AD203B41FA5}">
                      <a16:colId xmlns:a16="http://schemas.microsoft.com/office/drawing/2014/main" val="20001"/>
                    </a:ext>
                  </a:extLst>
                </a:gridCol>
                <a:gridCol w="5096655">
                  <a:extLst>
                    <a:ext uri="{9D8B030D-6E8A-4147-A177-3AD203B41FA5}">
                      <a16:colId xmlns:a16="http://schemas.microsoft.com/office/drawing/2014/main" val="20002"/>
                    </a:ext>
                  </a:extLst>
                </a:gridCol>
              </a:tblGrid>
              <a:tr h="811748">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en-US" altLang="en-US" sz="2600" u="none" strike="noStrike" cap="none" normalizeH="0" baseline="0" dirty="0">
                          <a:ln>
                            <a:noFill/>
                          </a:ln>
                          <a:effectLst/>
                        </a:rPr>
                        <a:t>   </a:t>
                      </a:r>
                      <a:r>
                        <a:rPr kumimoji="0" lang="vi-VN" altLang="en-US" sz="2600" u="none" strike="noStrike" cap="none" normalizeH="0" baseline="0" dirty="0">
                          <a:ln>
                            <a:noFill/>
                          </a:ln>
                          <a:effectLst/>
                        </a:rPr>
                        <a:t>Phụ trước</a:t>
                      </a:r>
                      <a:endParaRPr kumimoji="0" lang="en-US" altLang="en-US" sz="2600" b="1" i="0" u="none" strike="noStrike" cap="none" normalizeH="0" baseline="0" dirty="0">
                        <a:ln>
                          <a:noFill/>
                        </a:ln>
                        <a:solidFill>
                          <a:schemeClr val="tx1"/>
                        </a:solidFill>
                        <a:effectLst/>
                        <a:latin typeface="Arial (Body)"/>
                        <a:cs typeface="Arial" panose="020B0604020202020204" pitchFamily="34" charset="0"/>
                      </a:endParaRPr>
                    </a:p>
                  </a:txBody>
                  <a:tcPr anchor="ct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altLang="en-US" sz="2600" u="none" strike="noStrike" cap="none" normalizeH="0" baseline="0" dirty="0">
                          <a:ln>
                            <a:noFill/>
                          </a:ln>
                          <a:effectLst/>
                        </a:rPr>
                        <a:t>Trung </a:t>
                      </a:r>
                      <a:r>
                        <a:rPr kumimoji="0" lang="vi-VN" altLang="en-US" sz="2600" u="none" strike="noStrike" cap="none" normalizeH="0" baseline="0" dirty="0">
                          <a:ln>
                            <a:noFill/>
                          </a:ln>
                          <a:effectLst/>
                          <a:latin typeface="+mn-lt"/>
                        </a:rPr>
                        <a:t>tâm</a:t>
                      </a:r>
                      <a:endParaRPr kumimoji="0" lang="en-US" altLang="en-US" sz="2600" b="1" i="0" u="none" strike="noStrike" cap="none" normalizeH="0" baseline="0" dirty="0">
                        <a:ln>
                          <a:noFill/>
                        </a:ln>
                        <a:solidFill>
                          <a:schemeClr val="tx1"/>
                        </a:solidFill>
                        <a:effectLst/>
                        <a:latin typeface="+mn-lt"/>
                        <a:cs typeface="Arial" panose="020B0604020202020204" pitchFamily="34" charset="0"/>
                      </a:endParaRPr>
                    </a:p>
                  </a:txBody>
                  <a:tcPr anchor="ct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ctr" defTabSz="914400" rtl="0" eaLnBrk="1" fontAlgn="base" latinLnBrk="0" hangingPunct="1">
                        <a:lnSpc>
                          <a:spcPct val="100000"/>
                        </a:lnSpc>
                        <a:spcBef>
                          <a:spcPct val="20000"/>
                        </a:spcBef>
                        <a:spcAft>
                          <a:spcPct val="0"/>
                        </a:spcAft>
                        <a:buClrTx/>
                        <a:buSzTx/>
                        <a:buFontTx/>
                        <a:buNone/>
                        <a:tabLst/>
                      </a:pPr>
                      <a:r>
                        <a:rPr kumimoji="0" lang="vi-VN" altLang="en-US" sz="2600" u="none" strike="noStrike" cap="none" normalizeH="0" baseline="0" dirty="0">
                          <a:ln>
                            <a:noFill/>
                          </a:ln>
                          <a:effectLst/>
                        </a:rPr>
                        <a:t>Phụ sau</a:t>
                      </a:r>
                      <a:endParaRPr kumimoji="0" lang="en-US" altLang="en-US" sz="2600" b="1" i="0" u="none" strike="noStrike" cap="none" normalizeH="0" baseline="0" dirty="0">
                        <a:ln>
                          <a:noFill/>
                        </a:ln>
                        <a:solidFill>
                          <a:schemeClr val="tx1"/>
                        </a:solidFill>
                        <a:effectLst/>
                        <a:latin typeface="Arial (Body)"/>
                        <a:cs typeface="Arial" panose="020B0604020202020204" pitchFamily="34" charset="0"/>
                      </a:endParaRPr>
                    </a:p>
                  </a:txBody>
                  <a:tcPr anchor="ctr" horzOverflow="overflow"/>
                </a:tc>
                <a:extLst>
                  <a:ext uri="{0D108BD9-81ED-4DB2-BD59-A6C34878D82A}">
                    <a16:rowId xmlns:a16="http://schemas.microsoft.com/office/drawing/2014/main" val="10001"/>
                  </a:ext>
                </a:extLst>
              </a:tr>
              <a:tr h="1767707">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r>
                        <a:rPr kumimoji="0" lang="en-US" altLang="en-US" sz="2200" u="none" strike="noStrike" cap="none" normalizeH="0" baseline="0" dirty="0">
                          <a:ln>
                            <a:noFill/>
                          </a:ln>
                          <a:effectLst/>
                        </a:rPr>
                        <a:t>    </a:t>
                      </a:r>
                      <a:endParaRPr kumimoji="0" lang="en-US" altLang="en-US" sz="2200" b="0" i="0" u="none" strike="noStrike" cap="none" normalizeH="0" baseline="0" dirty="0">
                        <a:ln>
                          <a:noFill/>
                        </a:ln>
                        <a:solidFill>
                          <a:srgbClr val="FFFF00"/>
                        </a:solidFill>
                        <a:effectLst/>
                        <a:latin typeface=".VnTime" pitchFamily="34" charset="0"/>
                      </a:endParaRPr>
                    </a:p>
                  </a:txBody>
                  <a:tcP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200" b="0" i="0" u="none" strike="noStrike" cap="none" normalizeH="0" baseline="0" dirty="0">
                        <a:ln>
                          <a:noFill/>
                        </a:ln>
                        <a:solidFill>
                          <a:srgbClr val="FFFF00"/>
                        </a:solidFill>
                        <a:effectLst/>
                        <a:latin typeface=".VnTime" pitchFamily="34" charset="0"/>
                      </a:endParaRPr>
                    </a:p>
                  </a:txBody>
                  <a:tcPr horzOverflow="overflow"/>
                </a:tc>
                <a:tc>
                  <a:txBody>
                    <a:bodyPr/>
                    <a:lstStyle>
                      <a:lvl1pPr>
                        <a:spcBef>
                          <a:spcPct val="20000"/>
                        </a:spcBef>
                        <a:defRPr sz="2800">
                          <a:solidFill>
                            <a:schemeClr val="tx1"/>
                          </a:solidFill>
                          <a:latin typeface=".VnArial" pitchFamily="34" charset="0"/>
                        </a:defRPr>
                      </a:lvl1pPr>
                      <a:lvl2pPr>
                        <a:spcBef>
                          <a:spcPct val="20000"/>
                        </a:spcBef>
                        <a:defRPr sz="2400">
                          <a:solidFill>
                            <a:schemeClr val="tx1"/>
                          </a:solidFill>
                          <a:latin typeface=".VnArial" pitchFamily="34" charset="0"/>
                        </a:defRPr>
                      </a:lvl2pPr>
                      <a:lvl3pPr>
                        <a:spcBef>
                          <a:spcPct val="20000"/>
                        </a:spcBef>
                        <a:defRPr sz="2000">
                          <a:solidFill>
                            <a:schemeClr val="tx1"/>
                          </a:solidFill>
                          <a:latin typeface=".VnArial" pitchFamily="34" charset="0"/>
                        </a:defRPr>
                      </a:lvl3pPr>
                      <a:lvl4pPr>
                        <a:spcBef>
                          <a:spcPct val="20000"/>
                        </a:spcBef>
                        <a:defRPr>
                          <a:solidFill>
                            <a:schemeClr val="tx1"/>
                          </a:solidFill>
                          <a:latin typeface=".VnArial" pitchFamily="34" charset="0"/>
                        </a:defRPr>
                      </a:lvl4pPr>
                      <a:lvl5pPr>
                        <a:spcBef>
                          <a:spcPct val="20000"/>
                        </a:spcBef>
                        <a:defRPr>
                          <a:solidFill>
                            <a:schemeClr val="tx1"/>
                          </a:solidFill>
                          <a:latin typeface=".VnArial" pitchFamily="34" charset="0"/>
                        </a:defRPr>
                      </a:lvl5pPr>
                      <a:lvl6pPr fontAlgn="base">
                        <a:spcBef>
                          <a:spcPct val="20000"/>
                        </a:spcBef>
                        <a:spcAft>
                          <a:spcPct val="0"/>
                        </a:spcAft>
                        <a:defRPr>
                          <a:solidFill>
                            <a:schemeClr val="tx1"/>
                          </a:solidFill>
                          <a:latin typeface=".VnArial" pitchFamily="34" charset="0"/>
                        </a:defRPr>
                      </a:lvl6pPr>
                      <a:lvl7pPr fontAlgn="base">
                        <a:spcBef>
                          <a:spcPct val="20000"/>
                        </a:spcBef>
                        <a:spcAft>
                          <a:spcPct val="0"/>
                        </a:spcAft>
                        <a:defRPr>
                          <a:solidFill>
                            <a:schemeClr val="tx1"/>
                          </a:solidFill>
                          <a:latin typeface=".VnArial" pitchFamily="34" charset="0"/>
                        </a:defRPr>
                      </a:lvl7pPr>
                      <a:lvl8pPr fontAlgn="base">
                        <a:spcBef>
                          <a:spcPct val="20000"/>
                        </a:spcBef>
                        <a:spcAft>
                          <a:spcPct val="0"/>
                        </a:spcAft>
                        <a:defRPr>
                          <a:solidFill>
                            <a:schemeClr val="tx1"/>
                          </a:solidFill>
                          <a:latin typeface=".VnArial" pitchFamily="34" charset="0"/>
                        </a:defRPr>
                      </a:lvl8pPr>
                      <a:lvl9pPr fontAlgn="base">
                        <a:spcBef>
                          <a:spcPct val="20000"/>
                        </a:spcBef>
                        <a:spcAft>
                          <a:spcPct val="0"/>
                        </a:spcAft>
                        <a:defRPr>
                          <a:solidFill>
                            <a:schemeClr val="tx1"/>
                          </a:solidFill>
                          <a:latin typeface=".VnArial" pitchFamily="34" charset="0"/>
                        </a:defRPr>
                      </a:lvl9pPr>
                    </a:lstStyle>
                    <a:p>
                      <a:pPr marL="0" marR="0" lvl="0" indent="0" algn="l" defTabSz="914400" rtl="0" eaLnBrk="1" fontAlgn="base" latinLnBrk="0" hangingPunct="1">
                        <a:lnSpc>
                          <a:spcPct val="100000"/>
                        </a:lnSpc>
                        <a:spcBef>
                          <a:spcPct val="20000"/>
                        </a:spcBef>
                        <a:spcAft>
                          <a:spcPct val="0"/>
                        </a:spcAft>
                        <a:buClrTx/>
                        <a:buSzTx/>
                        <a:buFontTx/>
                        <a:buNone/>
                        <a:tabLst/>
                      </a:pPr>
                      <a:endParaRPr kumimoji="0" lang="en-US" altLang="en-US" sz="2200" b="1" i="0" u="none" strike="noStrike" cap="none" normalizeH="0" baseline="0" dirty="0">
                        <a:ln>
                          <a:noFill/>
                        </a:ln>
                        <a:solidFill>
                          <a:srgbClr val="FFFF00"/>
                        </a:solidFill>
                        <a:effectLst/>
                        <a:latin typeface=".VnTime" pitchFamily="34" charset="0"/>
                      </a:endParaRPr>
                    </a:p>
                  </a:txBody>
                  <a:tcPr horzOverflow="overflow"/>
                </a:tc>
                <a:extLst>
                  <a:ext uri="{0D108BD9-81ED-4DB2-BD59-A6C34878D82A}">
                    <a16:rowId xmlns:a16="http://schemas.microsoft.com/office/drawing/2014/main" val="10002"/>
                  </a:ext>
                </a:extLst>
              </a:tr>
            </a:tbl>
          </a:graphicData>
        </a:graphic>
      </p:graphicFrame>
      <p:sp>
        <p:nvSpPr>
          <p:cNvPr id="11" name="Rectangle 10">
            <a:extLst>
              <a:ext uri="{FF2B5EF4-FFF2-40B4-BE49-F238E27FC236}">
                <a16:creationId xmlns:a16="http://schemas.microsoft.com/office/drawing/2014/main" id="{DD995652-8603-429B-B84C-A2ADFD5F01AB}"/>
              </a:ext>
            </a:extLst>
          </p:cNvPr>
          <p:cNvSpPr/>
          <p:nvPr/>
        </p:nvSpPr>
        <p:spPr>
          <a:xfrm>
            <a:off x="1675415" y="3433367"/>
            <a:ext cx="1032655" cy="492443"/>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những</a:t>
            </a:r>
            <a:endParaRPr lang="en-US" sz="2500" dirty="0"/>
          </a:p>
        </p:txBody>
      </p:sp>
      <p:sp>
        <p:nvSpPr>
          <p:cNvPr id="12" name="Rectangle 11">
            <a:extLst>
              <a:ext uri="{FF2B5EF4-FFF2-40B4-BE49-F238E27FC236}">
                <a16:creationId xmlns:a16="http://schemas.microsoft.com/office/drawing/2014/main" id="{A3C39C24-DC5E-47F0-A76F-CF37152AB69F}"/>
              </a:ext>
            </a:extLst>
          </p:cNvPr>
          <p:cNvSpPr/>
          <p:nvPr/>
        </p:nvSpPr>
        <p:spPr>
          <a:xfrm>
            <a:off x="4264084" y="3421072"/>
            <a:ext cx="1380506"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tình cảm </a:t>
            </a:r>
            <a:endParaRPr lang="en-US" sz="2500" dirty="0"/>
          </a:p>
        </p:txBody>
      </p:sp>
      <p:sp>
        <p:nvSpPr>
          <p:cNvPr id="13" name="Rectangle 12">
            <a:extLst>
              <a:ext uri="{FF2B5EF4-FFF2-40B4-BE49-F238E27FC236}">
                <a16:creationId xmlns:a16="http://schemas.microsoft.com/office/drawing/2014/main" id="{D6EF7FC0-2D61-49D2-A8A5-7E5C383E3263}"/>
              </a:ext>
            </a:extLst>
          </p:cNvPr>
          <p:cNvSpPr/>
          <p:nvPr/>
        </p:nvSpPr>
        <p:spPr>
          <a:xfrm>
            <a:off x="7132873" y="4204007"/>
            <a:ext cx="1842171"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ta   không có</a:t>
            </a:r>
            <a:endParaRPr lang="en-US" sz="2500" dirty="0"/>
          </a:p>
        </p:txBody>
      </p:sp>
      <p:sp>
        <p:nvSpPr>
          <p:cNvPr id="14" name="Rectangle 13">
            <a:extLst>
              <a:ext uri="{FF2B5EF4-FFF2-40B4-BE49-F238E27FC236}">
                <a16:creationId xmlns:a16="http://schemas.microsoft.com/office/drawing/2014/main" id="{39A8EB2B-01C8-415A-A59E-34F2216060EC}"/>
              </a:ext>
            </a:extLst>
          </p:cNvPr>
          <p:cNvSpPr/>
          <p:nvPr/>
        </p:nvSpPr>
        <p:spPr>
          <a:xfrm>
            <a:off x="1675415" y="4115546"/>
            <a:ext cx="1032655" cy="492443"/>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những</a:t>
            </a:r>
            <a:endParaRPr lang="en-US" sz="2500" dirty="0"/>
          </a:p>
        </p:txBody>
      </p:sp>
      <p:sp>
        <p:nvSpPr>
          <p:cNvPr id="15" name="Rectangle 14">
            <a:extLst>
              <a:ext uri="{FF2B5EF4-FFF2-40B4-BE49-F238E27FC236}">
                <a16:creationId xmlns:a16="http://schemas.microsoft.com/office/drawing/2014/main" id="{DD81EAC0-8A07-4056-9F22-5520221BAA3D}"/>
              </a:ext>
            </a:extLst>
          </p:cNvPr>
          <p:cNvSpPr/>
          <p:nvPr/>
        </p:nvSpPr>
        <p:spPr>
          <a:xfrm>
            <a:off x="4264084" y="4149588"/>
            <a:ext cx="1380506"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tình cảm </a:t>
            </a:r>
            <a:endParaRPr lang="en-US" sz="2500" dirty="0"/>
          </a:p>
        </p:txBody>
      </p:sp>
      <p:sp>
        <p:nvSpPr>
          <p:cNvPr id="16" name="Rectangle 15">
            <a:extLst>
              <a:ext uri="{FF2B5EF4-FFF2-40B4-BE49-F238E27FC236}">
                <a16:creationId xmlns:a16="http://schemas.microsoft.com/office/drawing/2014/main" id="{39BB71FB-D73F-4A3E-A8D6-9F5BA9A32AA8}"/>
              </a:ext>
            </a:extLst>
          </p:cNvPr>
          <p:cNvSpPr/>
          <p:nvPr/>
        </p:nvSpPr>
        <p:spPr>
          <a:xfrm>
            <a:off x="7110168" y="3368835"/>
            <a:ext cx="1548822" cy="477054"/>
          </a:xfrm>
          <a:prstGeom prst="rect">
            <a:avLst/>
          </a:prstGeom>
        </p:spPr>
        <p:txBody>
          <a:bodyPr wrap="none">
            <a:spAutoFit/>
          </a:bodyPr>
          <a:lstStyle/>
          <a:p>
            <a:r>
              <a:rPr lang="vi-VN" altLang="en-US" sz="2500" dirty="0">
                <a:solidFill>
                  <a:schemeClr val="bg1"/>
                </a:solidFill>
                <a:latin typeface="Times New Roman" panose="02020603050405020304" pitchFamily="18" charset="0"/>
                <a:cs typeface="Times New Roman" panose="02020603050405020304" pitchFamily="18" charset="0"/>
              </a:rPr>
              <a:t>ta   sẵn có </a:t>
            </a:r>
            <a:endParaRPr lang="en-US" sz="2500" dirty="0"/>
          </a:p>
        </p:txBody>
      </p:sp>
      <p:cxnSp>
        <p:nvCxnSpPr>
          <p:cNvPr id="9" name="Straight Connector 8">
            <a:extLst>
              <a:ext uri="{FF2B5EF4-FFF2-40B4-BE49-F238E27FC236}">
                <a16:creationId xmlns:a16="http://schemas.microsoft.com/office/drawing/2014/main" id="{E2BABD9C-DD09-4A5F-A1E4-BD6C2B673C9B}"/>
              </a:ext>
            </a:extLst>
          </p:cNvPr>
          <p:cNvCxnSpPr>
            <a:cxnSpLocks/>
          </p:cNvCxnSpPr>
          <p:nvPr/>
        </p:nvCxnSpPr>
        <p:spPr>
          <a:xfrm flipH="1">
            <a:off x="7515320" y="3431102"/>
            <a:ext cx="149902" cy="4770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7" name="Straight Connector 16">
            <a:extLst>
              <a:ext uri="{FF2B5EF4-FFF2-40B4-BE49-F238E27FC236}">
                <a16:creationId xmlns:a16="http://schemas.microsoft.com/office/drawing/2014/main" id="{BC974E1B-7811-47E5-8415-DD13C1DBEAE2}"/>
              </a:ext>
            </a:extLst>
          </p:cNvPr>
          <p:cNvCxnSpPr>
            <a:cxnSpLocks/>
          </p:cNvCxnSpPr>
          <p:nvPr/>
        </p:nvCxnSpPr>
        <p:spPr>
          <a:xfrm flipH="1">
            <a:off x="7476244" y="4234226"/>
            <a:ext cx="149902" cy="477054"/>
          </a:xfrm>
          <a:prstGeom prst="line">
            <a:avLst/>
          </a:prstGeom>
          <a:ln w="38100">
            <a:solidFill>
              <a:srgbClr val="FF0000"/>
            </a:solidFill>
          </a:ln>
        </p:spPr>
        <p:style>
          <a:lnRef idx="1">
            <a:schemeClr val="accent1"/>
          </a:lnRef>
          <a:fillRef idx="0">
            <a:schemeClr val="accent1"/>
          </a:fillRef>
          <a:effectRef idx="0">
            <a:schemeClr val="accent1"/>
          </a:effectRef>
          <a:fontRef idx="minor">
            <a:schemeClr val="tx1"/>
          </a:fontRef>
        </p:style>
      </p:cxnSp>
      <p:sp>
        <p:nvSpPr>
          <p:cNvPr id="18" name="TextBox 17">
            <a:extLst>
              <a:ext uri="{FF2B5EF4-FFF2-40B4-BE49-F238E27FC236}">
                <a16:creationId xmlns:a16="http://schemas.microsoft.com/office/drawing/2014/main" id="{2818CBF3-B458-4E64-B855-D81428AA47F9}"/>
              </a:ext>
            </a:extLst>
          </p:cNvPr>
          <p:cNvSpPr txBox="1"/>
          <p:nvPr/>
        </p:nvSpPr>
        <p:spPr>
          <a:xfrm>
            <a:off x="7157781" y="3789611"/>
            <a:ext cx="510575" cy="369332"/>
          </a:xfrm>
          <a:prstGeom prst="rect">
            <a:avLst/>
          </a:prstGeom>
          <a:noFill/>
        </p:spPr>
        <p:txBody>
          <a:bodyPr wrap="square" rtlCol="0">
            <a:spAutoFit/>
          </a:bodyPr>
          <a:lstStyle/>
          <a:p>
            <a:r>
              <a:rPr lang="vi-VN" dirty="0"/>
              <a:t>C</a:t>
            </a:r>
            <a:endParaRPr lang="en-US" dirty="0"/>
          </a:p>
        </p:txBody>
      </p:sp>
      <p:sp>
        <p:nvSpPr>
          <p:cNvPr id="19" name="TextBox 18">
            <a:extLst>
              <a:ext uri="{FF2B5EF4-FFF2-40B4-BE49-F238E27FC236}">
                <a16:creationId xmlns:a16="http://schemas.microsoft.com/office/drawing/2014/main" id="{7716A324-708D-455F-8982-DA90A936DCBE}"/>
              </a:ext>
            </a:extLst>
          </p:cNvPr>
          <p:cNvSpPr txBox="1"/>
          <p:nvPr/>
        </p:nvSpPr>
        <p:spPr>
          <a:xfrm>
            <a:off x="8106649" y="3803570"/>
            <a:ext cx="510576" cy="369332"/>
          </a:xfrm>
          <a:prstGeom prst="rect">
            <a:avLst/>
          </a:prstGeom>
          <a:noFill/>
        </p:spPr>
        <p:txBody>
          <a:bodyPr wrap="square" rtlCol="0">
            <a:spAutoFit/>
          </a:bodyPr>
          <a:lstStyle/>
          <a:p>
            <a:r>
              <a:rPr lang="vi-VN" dirty="0"/>
              <a:t>V</a:t>
            </a:r>
            <a:endParaRPr lang="en-US" dirty="0"/>
          </a:p>
        </p:txBody>
      </p:sp>
      <p:sp>
        <p:nvSpPr>
          <p:cNvPr id="20" name="TextBox 19">
            <a:extLst>
              <a:ext uri="{FF2B5EF4-FFF2-40B4-BE49-F238E27FC236}">
                <a16:creationId xmlns:a16="http://schemas.microsoft.com/office/drawing/2014/main" id="{E4504A66-0233-48C3-A11A-300DD89B814B}"/>
              </a:ext>
            </a:extLst>
          </p:cNvPr>
          <p:cNvSpPr txBox="1"/>
          <p:nvPr/>
        </p:nvSpPr>
        <p:spPr>
          <a:xfrm>
            <a:off x="7069342" y="4626642"/>
            <a:ext cx="510575" cy="369332"/>
          </a:xfrm>
          <a:prstGeom prst="rect">
            <a:avLst/>
          </a:prstGeom>
          <a:noFill/>
        </p:spPr>
        <p:txBody>
          <a:bodyPr wrap="square" rtlCol="0">
            <a:spAutoFit/>
          </a:bodyPr>
          <a:lstStyle/>
          <a:p>
            <a:r>
              <a:rPr lang="vi-VN" dirty="0"/>
              <a:t>C</a:t>
            </a:r>
            <a:endParaRPr lang="en-US" dirty="0"/>
          </a:p>
        </p:txBody>
      </p:sp>
      <p:sp>
        <p:nvSpPr>
          <p:cNvPr id="21" name="TextBox 20">
            <a:extLst>
              <a:ext uri="{FF2B5EF4-FFF2-40B4-BE49-F238E27FC236}">
                <a16:creationId xmlns:a16="http://schemas.microsoft.com/office/drawing/2014/main" id="{FE4196EB-9C50-4719-83C4-FB934A6B7C7C}"/>
              </a:ext>
            </a:extLst>
          </p:cNvPr>
          <p:cNvSpPr txBox="1"/>
          <p:nvPr/>
        </p:nvSpPr>
        <p:spPr>
          <a:xfrm>
            <a:off x="7986819" y="4637088"/>
            <a:ext cx="510576" cy="369332"/>
          </a:xfrm>
          <a:prstGeom prst="rect">
            <a:avLst/>
          </a:prstGeom>
          <a:noFill/>
        </p:spPr>
        <p:txBody>
          <a:bodyPr wrap="square" rtlCol="0">
            <a:spAutoFit/>
          </a:bodyPr>
          <a:lstStyle/>
          <a:p>
            <a:r>
              <a:rPr lang="vi-VN" dirty="0"/>
              <a:t>V</a:t>
            </a:r>
            <a:endParaRPr lang="en-US" dirty="0"/>
          </a:p>
        </p:txBody>
      </p:sp>
      <p:sp>
        <p:nvSpPr>
          <p:cNvPr id="22" name="Left Brace 21">
            <a:extLst>
              <a:ext uri="{FF2B5EF4-FFF2-40B4-BE49-F238E27FC236}">
                <a16:creationId xmlns:a16="http://schemas.microsoft.com/office/drawing/2014/main" id="{AFEDE73E-25F5-4508-829A-FA2AE341F03D}"/>
              </a:ext>
            </a:extLst>
          </p:cNvPr>
          <p:cNvSpPr/>
          <p:nvPr/>
        </p:nvSpPr>
        <p:spPr>
          <a:xfrm flipH="1">
            <a:off x="9021273" y="3631270"/>
            <a:ext cx="160274" cy="1167698"/>
          </a:xfrm>
          <a:prstGeom prst="leftBrace">
            <a:avLst/>
          </a:prstGeom>
          <a:ln>
            <a:solidFill>
              <a:srgbClr val="FF00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sp>
        <p:nvSpPr>
          <p:cNvPr id="23" name="TextBox 22">
            <a:extLst>
              <a:ext uri="{FF2B5EF4-FFF2-40B4-BE49-F238E27FC236}">
                <a16:creationId xmlns:a16="http://schemas.microsoft.com/office/drawing/2014/main" id="{3E300660-9C5A-436F-8BED-ABE8FF040CE1}"/>
              </a:ext>
            </a:extLst>
          </p:cNvPr>
          <p:cNvSpPr txBox="1"/>
          <p:nvPr/>
        </p:nvSpPr>
        <p:spPr>
          <a:xfrm>
            <a:off x="9321591" y="3591871"/>
            <a:ext cx="2254576" cy="1246495"/>
          </a:xfrm>
          <a:prstGeom prst="rect">
            <a:avLst/>
          </a:prstGeom>
          <a:noFill/>
        </p:spPr>
        <p:txBody>
          <a:bodyPr wrap="square" rtlCol="0">
            <a:spAutoFit/>
          </a:bodyPr>
          <a:lstStyle/>
          <a:p>
            <a:r>
              <a:rPr lang="vi-VN" sz="2500" dirty="0"/>
              <a:t>Cấu tạo là cụm c-v giống câu đơn.</a:t>
            </a:r>
            <a:endParaRPr lang="en-US" sz="2500" dirty="0"/>
          </a:p>
        </p:txBody>
      </p:sp>
      <p:sp>
        <p:nvSpPr>
          <p:cNvPr id="24" name="TextBox 23">
            <a:extLst>
              <a:ext uri="{FF2B5EF4-FFF2-40B4-BE49-F238E27FC236}">
                <a16:creationId xmlns:a16="http://schemas.microsoft.com/office/drawing/2014/main" id="{D4E48748-ECCB-4EA5-8B04-50A24ABB8F0F}"/>
              </a:ext>
            </a:extLst>
          </p:cNvPr>
          <p:cNvSpPr txBox="1"/>
          <p:nvPr/>
        </p:nvSpPr>
        <p:spPr>
          <a:xfrm>
            <a:off x="860122" y="5399577"/>
            <a:ext cx="10471756" cy="523220"/>
          </a:xfrm>
          <a:prstGeom prst="rect">
            <a:avLst/>
          </a:prstGeom>
          <a:noFill/>
        </p:spPr>
        <p:txBody>
          <a:bodyPr wrap="square" rtlCol="0">
            <a:spAutoFit/>
          </a:bodyPr>
          <a:lstStyle/>
          <a:p>
            <a:r>
              <a:rPr lang="vi-VN" altLang="en-US" sz="2800" dirty="0">
                <a:solidFill>
                  <a:schemeClr val="bg1"/>
                </a:solidFill>
                <a:latin typeface="Times New Roman" panose="02020603050405020304" pitchFamily="18" charset="0"/>
                <a:cs typeface="Times New Roman" panose="02020603050405020304" pitchFamily="18" charset="0"/>
              </a:rPr>
              <a:t>Cụm C-V đã được sử dụng làm thành phần của cụm từ để mở rộng câu.</a:t>
            </a:r>
            <a:endParaRPr lang="en-US" sz="2800" dirty="0">
              <a:solidFill>
                <a:schemeClr val="bg1"/>
              </a:solidFill>
            </a:endParaRPr>
          </a:p>
        </p:txBody>
      </p:sp>
    </p:spTree>
    <p:extLst>
      <p:ext uri="{BB962C8B-B14F-4D97-AF65-F5344CB8AC3E}">
        <p14:creationId xmlns:p14="http://schemas.microsoft.com/office/powerpoint/2010/main" val="2951333892"/>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circle(in)">
                                      <p:cBhvr>
                                        <p:cTn id="7" dur="2000"/>
                                        <p:tgtEl>
                                          <p:spTgt spid="5"/>
                                        </p:tgtEl>
                                      </p:cBhvr>
                                    </p:animEffect>
                                  </p:childTnLst>
                                </p:cTn>
                              </p:par>
                            </p:childTnLst>
                          </p:cTn>
                        </p:par>
                        <p:par>
                          <p:cTn id="8" fill="hold">
                            <p:stCondLst>
                              <p:cond delay="2000"/>
                            </p:stCondLst>
                            <p:childTnLst>
                              <p:par>
                                <p:cTn id="9" presetID="6" presetClass="entr" presetSubtype="16" fill="hold" grpId="0" nodeType="afterEffect">
                                  <p:stCondLst>
                                    <p:cond delay="0"/>
                                  </p:stCondLst>
                                  <p:childTnLst>
                                    <p:set>
                                      <p:cBhvr>
                                        <p:cTn id="10" dur="1" fill="hold">
                                          <p:stCondLst>
                                            <p:cond delay="0"/>
                                          </p:stCondLst>
                                        </p:cTn>
                                        <p:tgtEl>
                                          <p:spTgt spid="11"/>
                                        </p:tgtEl>
                                        <p:attrNameLst>
                                          <p:attrName>style.visibility</p:attrName>
                                        </p:attrNameLst>
                                      </p:cBhvr>
                                      <p:to>
                                        <p:strVal val="visible"/>
                                      </p:to>
                                    </p:set>
                                    <p:animEffect transition="in" filter="circle(in)">
                                      <p:cBhvr>
                                        <p:cTn id="11" dur="2000"/>
                                        <p:tgtEl>
                                          <p:spTgt spid="11"/>
                                        </p:tgtEl>
                                      </p:cBhvr>
                                    </p:animEffect>
                                  </p:childTnLst>
                                </p:cTn>
                              </p:par>
                              <p:par>
                                <p:cTn id="12" presetID="6" presetClass="entr" presetSubtype="16" fill="hold" grpId="0" nodeType="withEffect">
                                  <p:stCondLst>
                                    <p:cond delay="0"/>
                                  </p:stCondLst>
                                  <p:childTnLst>
                                    <p:set>
                                      <p:cBhvr>
                                        <p:cTn id="13" dur="1" fill="hold">
                                          <p:stCondLst>
                                            <p:cond delay="0"/>
                                          </p:stCondLst>
                                        </p:cTn>
                                        <p:tgtEl>
                                          <p:spTgt spid="14"/>
                                        </p:tgtEl>
                                        <p:attrNameLst>
                                          <p:attrName>style.visibility</p:attrName>
                                        </p:attrNameLst>
                                      </p:cBhvr>
                                      <p:to>
                                        <p:strVal val="visible"/>
                                      </p:to>
                                    </p:set>
                                    <p:animEffect transition="in" filter="circle(in)">
                                      <p:cBhvr>
                                        <p:cTn id="14" dur="2000"/>
                                        <p:tgtEl>
                                          <p:spTgt spid="14"/>
                                        </p:tgtEl>
                                      </p:cBhvr>
                                    </p:animEffect>
                                  </p:childTnLst>
                                </p:cTn>
                              </p:par>
                              <p:par>
                                <p:cTn id="15" presetID="6" presetClass="entr" presetSubtype="16" fill="hold" grpId="0" nodeType="withEffect">
                                  <p:stCondLst>
                                    <p:cond delay="0"/>
                                  </p:stCondLst>
                                  <p:childTnLst>
                                    <p:set>
                                      <p:cBhvr>
                                        <p:cTn id="16" dur="1" fill="hold">
                                          <p:stCondLst>
                                            <p:cond delay="0"/>
                                          </p:stCondLst>
                                        </p:cTn>
                                        <p:tgtEl>
                                          <p:spTgt spid="12"/>
                                        </p:tgtEl>
                                        <p:attrNameLst>
                                          <p:attrName>style.visibility</p:attrName>
                                        </p:attrNameLst>
                                      </p:cBhvr>
                                      <p:to>
                                        <p:strVal val="visible"/>
                                      </p:to>
                                    </p:set>
                                    <p:animEffect transition="in" filter="circle(in)">
                                      <p:cBhvr>
                                        <p:cTn id="17" dur="2000"/>
                                        <p:tgtEl>
                                          <p:spTgt spid="12"/>
                                        </p:tgtEl>
                                      </p:cBhvr>
                                    </p:animEffect>
                                  </p:childTnLst>
                                </p:cTn>
                              </p:par>
                              <p:par>
                                <p:cTn id="18" presetID="6" presetClass="entr" presetSubtype="16" fill="hold" grpId="0" nodeType="withEffect">
                                  <p:stCondLst>
                                    <p:cond delay="0"/>
                                  </p:stCondLst>
                                  <p:childTnLst>
                                    <p:set>
                                      <p:cBhvr>
                                        <p:cTn id="19" dur="1" fill="hold">
                                          <p:stCondLst>
                                            <p:cond delay="0"/>
                                          </p:stCondLst>
                                        </p:cTn>
                                        <p:tgtEl>
                                          <p:spTgt spid="15"/>
                                        </p:tgtEl>
                                        <p:attrNameLst>
                                          <p:attrName>style.visibility</p:attrName>
                                        </p:attrNameLst>
                                      </p:cBhvr>
                                      <p:to>
                                        <p:strVal val="visible"/>
                                      </p:to>
                                    </p:set>
                                    <p:animEffect transition="in" filter="circle(in)">
                                      <p:cBhvr>
                                        <p:cTn id="20" dur="2000"/>
                                        <p:tgtEl>
                                          <p:spTgt spid="15"/>
                                        </p:tgtEl>
                                      </p:cBhvr>
                                    </p:animEffect>
                                  </p:childTnLst>
                                </p:cTn>
                              </p:par>
                              <p:par>
                                <p:cTn id="21" presetID="6" presetClass="entr" presetSubtype="16" fill="hold" grpId="0" nodeType="withEffect">
                                  <p:stCondLst>
                                    <p:cond delay="0"/>
                                  </p:stCondLst>
                                  <p:childTnLst>
                                    <p:set>
                                      <p:cBhvr>
                                        <p:cTn id="22" dur="1" fill="hold">
                                          <p:stCondLst>
                                            <p:cond delay="0"/>
                                          </p:stCondLst>
                                        </p:cTn>
                                        <p:tgtEl>
                                          <p:spTgt spid="16"/>
                                        </p:tgtEl>
                                        <p:attrNameLst>
                                          <p:attrName>style.visibility</p:attrName>
                                        </p:attrNameLst>
                                      </p:cBhvr>
                                      <p:to>
                                        <p:strVal val="visible"/>
                                      </p:to>
                                    </p:set>
                                    <p:animEffect transition="in" filter="circle(in)">
                                      <p:cBhvr>
                                        <p:cTn id="23" dur="2000"/>
                                        <p:tgtEl>
                                          <p:spTgt spid="16"/>
                                        </p:tgtEl>
                                      </p:cBhvr>
                                    </p:animEffect>
                                  </p:childTnLst>
                                </p:cTn>
                              </p:par>
                              <p:par>
                                <p:cTn id="24" presetID="6" presetClass="entr" presetSubtype="16" fill="hold" nodeType="withEffect">
                                  <p:stCondLst>
                                    <p:cond delay="0"/>
                                  </p:stCondLst>
                                  <p:childTnLst>
                                    <p:set>
                                      <p:cBhvr>
                                        <p:cTn id="25" dur="1" fill="hold">
                                          <p:stCondLst>
                                            <p:cond delay="0"/>
                                          </p:stCondLst>
                                        </p:cTn>
                                        <p:tgtEl>
                                          <p:spTgt spid="9"/>
                                        </p:tgtEl>
                                        <p:attrNameLst>
                                          <p:attrName>style.visibility</p:attrName>
                                        </p:attrNameLst>
                                      </p:cBhvr>
                                      <p:to>
                                        <p:strVal val="visible"/>
                                      </p:to>
                                    </p:set>
                                    <p:animEffect transition="in" filter="circle(in)">
                                      <p:cBhvr>
                                        <p:cTn id="26" dur="2000"/>
                                        <p:tgtEl>
                                          <p:spTgt spid="9"/>
                                        </p:tgtEl>
                                      </p:cBhvr>
                                    </p:animEffect>
                                  </p:childTnLst>
                                </p:cTn>
                              </p:par>
                              <p:par>
                                <p:cTn id="27" presetID="6" presetClass="entr" presetSubtype="16" fill="hold" grpId="0" nodeType="withEffect">
                                  <p:stCondLst>
                                    <p:cond delay="0"/>
                                  </p:stCondLst>
                                  <p:childTnLst>
                                    <p:set>
                                      <p:cBhvr>
                                        <p:cTn id="28" dur="1" fill="hold">
                                          <p:stCondLst>
                                            <p:cond delay="0"/>
                                          </p:stCondLst>
                                        </p:cTn>
                                        <p:tgtEl>
                                          <p:spTgt spid="13"/>
                                        </p:tgtEl>
                                        <p:attrNameLst>
                                          <p:attrName>style.visibility</p:attrName>
                                        </p:attrNameLst>
                                      </p:cBhvr>
                                      <p:to>
                                        <p:strVal val="visible"/>
                                      </p:to>
                                    </p:set>
                                    <p:animEffect transition="in" filter="circle(in)">
                                      <p:cBhvr>
                                        <p:cTn id="29" dur="2000"/>
                                        <p:tgtEl>
                                          <p:spTgt spid="13"/>
                                        </p:tgtEl>
                                      </p:cBhvr>
                                    </p:animEffect>
                                  </p:childTnLst>
                                </p:cTn>
                              </p:par>
                              <p:par>
                                <p:cTn id="30" presetID="6" presetClass="entr" presetSubtype="16" fill="hold" nodeType="with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circle(in)">
                                      <p:cBhvr>
                                        <p:cTn id="32" dur="2000"/>
                                        <p:tgtEl>
                                          <p:spTgt spid="17"/>
                                        </p:tgtEl>
                                      </p:cBhvr>
                                    </p:animEffect>
                                  </p:childTnLst>
                                </p:cTn>
                              </p:par>
                              <p:par>
                                <p:cTn id="33" presetID="6" presetClass="entr" presetSubtype="16" fill="hold" grpId="0" nodeType="withEffect">
                                  <p:stCondLst>
                                    <p:cond delay="0"/>
                                  </p:stCondLst>
                                  <p:childTnLst>
                                    <p:set>
                                      <p:cBhvr>
                                        <p:cTn id="34" dur="1" fill="hold">
                                          <p:stCondLst>
                                            <p:cond delay="0"/>
                                          </p:stCondLst>
                                        </p:cTn>
                                        <p:tgtEl>
                                          <p:spTgt spid="20"/>
                                        </p:tgtEl>
                                        <p:attrNameLst>
                                          <p:attrName>style.visibility</p:attrName>
                                        </p:attrNameLst>
                                      </p:cBhvr>
                                      <p:to>
                                        <p:strVal val="visible"/>
                                      </p:to>
                                    </p:set>
                                    <p:animEffect transition="in" filter="circle(in)">
                                      <p:cBhvr>
                                        <p:cTn id="35" dur="2000"/>
                                        <p:tgtEl>
                                          <p:spTgt spid="20"/>
                                        </p:tgtEl>
                                      </p:cBhvr>
                                    </p:animEffect>
                                  </p:childTnLst>
                                </p:cTn>
                              </p:par>
                              <p:par>
                                <p:cTn id="36" presetID="6" presetClass="entr" presetSubtype="16" fill="hold" grpId="0" nodeType="withEffect">
                                  <p:stCondLst>
                                    <p:cond delay="0"/>
                                  </p:stCondLst>
                                  <p:childTnLst>
                                    <p:set>
                                      <p:cBhvr>
                                        <p:cTn id="37" dur="1" fill="hold">
                                          <p:stCondLst>
                                            <p:cond delay="0"/>
                                          </p:stCondLst>
                                        </p:cTn>
                                        <p:tgtEl>
                                          <p:spTgt spid="21"/>
                                        </p:tgtEl>
                                        <p:attrNameLst>
                                          <p:attrName>style.visibility</p:attrName>
                                        </p:attrNameLst>
                                      </p:cBhvr>
                                      <p:to>
                                        <p:strVal val="visible"/>
                                      </p:to>
                                    </p:set>
                                    <p:animEffect transition="in" filter="circle(in)">
                                      <p:cBhvr>
                                        <p:cTn id="38" dur="2000"/>
                                        <p:tgtEl>
                                          <p:spTgt spid="21"/>
                                        </p:tgtEl>
                                      </p:cBhvr>
                                    </p:animEffect>
                                  </p:childTnLst>
                                </p:cTn>
                              </p:par>
                              <p:par>
                                <p:cTn id="39" presetID="6" presetClass="entr" presetSubtype="16" fill="hold" nodeType="withEffect">
                                  <p:stCondLst>
                                    <p:cond delay="0"/>
                                  </p:stCondLst>
                                  <p:childTnLst>
                                    <p:set>
                                      <p:cBhvr>
                                        <p:cTn id="40" dur="1" fill="hold">
                                          <p:stCondLst>
                                            <p:cond delay="0"/>
                                          </p:stCondLst>
                                        </p:cTn>
                                        <p:tgtEl>
                                          <p:spTgt spid="8"/>
                                        </p:tgtEl>
                                        <p:attrNameLst>
                                          <p:attrName>style.visibility</p:attrName>
                                        </p:attrNameLst>
                                      </p:cBhvr>
                                      <p:to>
                                        <p:strVal val="visible"/>
                                      </p:to>
                                    </p:set>
                                    <p:animEffect transition="in" filter="circle(in)">
                                      <p:cBhvr>
                                        <p:cTn id="41" dur="2000"/>
                                        <p:tgtEl>
                                          <p:spTgt spid="8"/>
                                        </p:tgtEl>
                                      </p:cBhvr>
                                    </p:animEffect>
                                  </p:childTnLst>
                                </p:cTn>
                              </p:par>
                              <p:par>
                                <p:cTn id="42" presetID="6" presetClass="entr" presetSubtype="16" fill="hold" grpId="0" nodeType="withEffect">
                                  <p:stCondLst>
                                    <p:cond delay="0"/>
                                  </p:stCondLst>
                                  <p:childTnLst>
                                    <p:set>
                                      <p:cBhvr>
                                        <p:cTn id="43" dur="1" fill="hold">
                                          <p:stCondLst>
                                            <p:cond delay="0"/>
                                          </p:stCondLst>
                                        </p:cTn>
                                        <p:tgtEl>
                                          <p:spTgt spid="18"/>
                                        </p:tgtEl>
                                        <p:attrNameLst>
                                          <p:attrName>style.visibility</p:attrName>
                                        </p:attrNameLst>
                                      </p:cBhvr>
                                      <p:to>
                                        <p:strVal val="visible"/>
                                      </p:to>
                                    </p:set>
                                    <p:animEffect transition="in" filter="circle(in)">
                                      <p:cBhvr>
                                        <p:cTn id="44" dur="2000"/>
                                        <p:tgtEl>
                                          <p:spTgt spid="18"/>
                                        </p:tgtEl>
                                      </p:cBhvr>
                                    </p:animEffect>
                                  </p:childTnLst>
                                </p:cTn>
                              </p:par>
                              <p:par>
                                <p:cTn id="45" presetID="6" presetClass="entr" presetSubtype="16" fill="hold" grpId="0" nodeType="with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circle(in)">
                                      <p:cBhvr>
                                        <p:cTn id="47" dur="20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grpId="0" nodeType="clickEffect">
                                  <p:stCondLst>
                                    <p:cond delay="0"/>
                                  </p:stCondLst>
                                  <p:childTnLst>
                                    <p:set>
                                      <p:cBhvr>
                                        <p:cTn id="51" dur="1" fill="hold">
                                          <p:stCondLst>
                                            <p:cond delay="0"/>
                                          </p:stCondLst>
                                        </p:cTn>
                                        <p:tgtEl>
                                          <p:spTgt spid="22"/>
                                        </p:tgtEl>
                                        <p:attrNameLst>
                                          <p:attrName>style.visibility</p:attrName>
                                        </p:attrNameLst>
                                      </p:cBhvr>
                                      <p:to>
                                        <p:strVal val="visible"/>
                                      </p:to>
                                    </p:set>
                                    <p:animEffect transition="in" filter="wipe(up)">
                                      <p:cBhvr>
                                        <p:cTn id="52" dur="500"/>
                                        <p:tgtEl>
                                          <p:spTgt spid="22"/>
                                        </p:tgtEl>
                                      </p:cBhvr>
                                    </p:animEffect>
                                  </p:childTnLst>
                                </p:cTn>
                              </p:par>
                              <p:par>
                                <p:cTn id="53" presetID="6" presetClass="entr" presetSubtype="16" fill="hold" grpId="0" nodeType="withEffect">
                                  <p:stCondLst>
                                    <p:cond delay="0"/>
                                  </p:stCondLst>
                                  <p:childTnLst>
                                    <p:set>
                                      <p:cBhvr>
                                        <p:cTn id="54" dur="1" fill="hold">
                                          <p:stCondLst>
                                            <p:cond delay="0"/>
                                          </p:stCondLst>
                                        </p:cTn>
                                        <p:tgtEl>
                                          <p:spTgt spid="23"/>
                                        </p:tgtEl>
                                        <p:attrNameLst>
                                          <p:attrName>style.visibility</p:attrName>
                                        </p:attrNameLst>
                                      </p:cBhvr>
                                      <p:to>
                                        <p:strVal val="visible"/>
                                      </p:to>
                                    </p:set>
                                    <p:animEffect transition="in" filter="circle(in)">
                                      <p:cBhvr>
                                        <p:cTn id="55" dur="2000"/>
                                        <p:tgtEl>
                                          <p:spTgt spid="23"/>
                                        </p:tgtEl>
                                      </p:cBhvr>
                                    </p:animEffect>
                                  </p:childTnLst>
                                </p:cTn>
                              </p:par>
                            </p:childTnLst>
                          </p:cTn>
                        </p:par>
                      </p:childTnLst>
                    </p:cTn>
                  </p:par>
                  <p:par>
                    <p:cTn id="56" fill="hold">
                      <p:stCondLst>
                        <p:cond delay="indefinite"/>
                      </p:stCondLst>
                      <p:childTnLst>
                        <p:par>
                          <p:cTn id="57" fill="hold">
                            <p:stCondLst>
                              <p:cond delay="0"/>
                            </p:stCondLst>
                            <p:childTnLst>
                              <p:par>
                                <p:cTn id="58" presetID="22" presetClass="entr" presetSubtype="8" fill="hold" grpId="0" nodeType="clickEffect">
                                  <p:stCondLst>
                                    <p:cond delay="0"/>
                                  </p:stCondLst>
                                  <p:childTnLst>
                                    <p:set>
                                      <p:cBhvr>
                                        <p:cTn id="59" dur="1" fill="hold">
                                          <p:stCondLst>
                                            <p:cond delay="0"/>
                                          </p:stCondLst>
                                        </p:cTn>
                                        <p:tgtEl>
                                          <p:spTgt spid="24"/>
                                        </p:tgtEl>
                                        <p:attrNameLst>
                                          <p:attrName>style.visibility</p:attrName>
                                        </p:attrNameLst>
                                      </p:cBhvr>
                                      <p:to>
                                        <p:strVal val="visible"/>
                                      </p:to>
                                    </p:set>
                                    <p:animEffect transition="in" filter="wipe(left)">
                                      <p:cBhvr>
                                        <p:cTn id="60" dur="500"/>
                                        <p:tgtEl>
                                          <p:spTgt spid="24"/>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 grpId="0" animBg="1"/>
      <p:bldP spid="11" grpId="0"/>
      <p:bldP spid="12" grpId="0"/>
      <p:bldP spid="13" grpId="0"/>
      <p:bldP spid="14" grpId="0"/>
      <p:bldP spid="15" grpId="0"/>
      <p:bldP spid="16" grpId="0"/>
      <p:bldP spid="18" grpId="0"/>
      <p:bldP spid="19" grpId="0"/>
      <p:bldP spid="20" grpId="0"/>
      <p:bldP spid="21" grpId="0"/>
      <p:bldP spid="22" grpId="0" animBg="1"/>
      <p:bldP spid="23" grpId="0"/>
      <p:bldP spid="24" grpId="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0" y="0"/>
            <a:ext cx="12192001" cy="7564901"/>
          </a:xfrm>
          <a:prstGeom prst="rect">
            <a:avLst/>
          </a:prstGeom>
        </p:spPr>
      </p:pic>
      <p:sp>
        <p:nvSpPr>
          <p:cNvPr id="3" name="Rectangle 7">
            <a:extLst>
              <a:ext uri="{FF2B5EF4-FFF2-40B4-BE49-F238E27FC236}">
                <a16:creationId xmlns:a16="http://schemas.microsoft.com/office/drawing/2014/main" id="{E12860D9-F9E5-4625-843B-21E90E0BD2F8}"/>
              </a:ext>
            </a:extLst>
          </p:cNvPr>
          <p:cNvSpPr>
            <a:spLocks noChangeArrowheads="1"/>
          </p:cNvSpPr>
          <p:nvPr/>
        </p:nvSpPr>
        <p:spPr bwMode="auto">
          <a:xfrm>
            <a:off x="730397" y="424260"/>
            <a:ext cx="10692108" cy="2531848"/>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a:lnSpc>
                <a:spcPct val="150000"/>
              </a:lnSpc>
              <a:spcBef>
                <a:spcPct val="0"/>
              </a:spcBef>
              <a:buNone/>
            </a:pPr>
            <a:r>
              <a:rPr lang="vi-VN" altLang="en-US" sz="2800" b="1" i="1" dirty="0">
                <a:solidFill>
                  <a:srgbClr val="FFFF00"/>
                </a:solidFill>
                <a:latin typeface="Times New Roman" panose="02020603050405020304" pitchFamily="18" charset="0"/>
                <a:cs typeface="Times New Roman" panose="02020603050405020304" pitchFamily="18" charset="0"/>
              </a:rPr>
              <a:t>3</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b="1" i="1" dirty="0" err="1">
                <a:solidFill>
                  <a:srgbClr val="FFFF00"/>
                </a:solidFill>
                <a:latin typeface="Times New Roman" panose="02020603050405020304" pitchFamily="18" charset="0"/>
                <a:cs typeface="Times New Roman" panose="02020603050405020304" pitchFamily="18" charset="0"/>
              </a:rPr>
              <a:t>Bài</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b="1" i="1" dirty="0" err="1">
                <a:solidFill>
                  <a:srgbClr val="FFFF00"/>
                </a:solidFill>
                <a:latin typeface="Times New Roman" panose="02020603050405020304" pitchFamily="18" charset="0"/>
                <a:cs typeface="Times New Roman" panose="02020603050405020304" pitchFamily="18" charset="0"/>
              </a:rPr>
              <a:t>học</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i="1" dirty="0" err="1">
                <a:solidFill>
                  <a:schemeClr val="bg1"/>
                </a:solidFill>
                <a:latin typeface="Times New Roman" panose="02020603050405020304" pitchFamily="18" charset="0"/>
                <a:cs typeface="Times New Roman" panose="02020603050405020304" pitchFamily="18" charset="0"/>
              </a:rPr>
              <a:t>Ghi</a:t>
            </a:r>
            <a:r>
              <a:rPr lang="en-US" altLang="en-US" sz="2800" i="1" dirty="0">
                <a:solidFill>
                  <a:schemeClr val="bg1"/>
                </a:solidFill>
                <a:latin typeface="Times New Roman" panose="02020603050405020304" pitchFamily="18" charset="0"/>
                <a:cs typeface="Times New Roman" panose="02020603050405020304" pitchFamily="18" charset="0"/>
              </a:rPr>
              <a:t> </a:t>
            </a:r>
            <a:r>
              <a:rPr lang="en-US" altLang="en-US" sz="2800" i="1" dirty="0" err="1">
                <a:solidFill>
                  <a:schemeClr val="bg1"/>
                </a:solidFill>
                <a:latin typeface="Times New Roman" panose="02020603050405020304" pitchFamily="18" charset="0"/>
                <a:cs typeface="Times New Roman" panose="02020603050405020304" pitchFamily="18" charset="0"/>
              </a:rPr>
              <a:t>nhớ</a:t>
            </a:r>
            <a:r>
              <a:rPr lang="en-US" altLang="en-US" sz="2800" i="1" dirty="0">
                <a:solidFill>
                  <a:schemeClr val="bg1"/>
                </a:solidFill>
                <a:latin typeface="Times New Roman" panose="02020603050405020304" pitchFamily="18" charset="0"/>
                <a:cs typeface="Times New Roman" panose="02020603050405020304" pitchFamily="18" charset="0"/>
              </a:rPr>
              <a:t> ( SGK/ 68)</a:t>
            </a:r>
            <a:endParaRPr lang="en-US" altLang="en-US" sz="2800" b="0" i="1" dirty="0">
              <a:solidFill>
                <a:schemeClr val="bg1"/>
              </a:solidFill>
              <a:latin typeface="Times New Roman" panose="02020603050405020304" pitchFamily="18" charset="0"/>
              <a:cs typeface="Times New Roman" panose="02020603050405020304" pitchFamily="18" charset="0"/>
            </a:endParaRPr>
          </a:p>
          <a:p>
            <a:pPr algn="just">
              <a:lnSpc>
                <a:spcPct val="150000"/>
              </a:lnSpc>
              <a:spcBef>
                <a:spcPct val="0"/>
              </a:spcBef>
              <a:buNone/>
            </a:pPr>
            <a:r>
              <a:rPr lang="en-US" altLang="en-US" sz="2800" b="0" i="0" dirty="0">
                <a:solidFill>
                  <a:schemeClr val="bg1"/>
                </a:solidFill>
                <a:latin typeface="Times New Roman" panose="02020603050405020304" pitchFamily="18" charset="0"/>
                <a:cs typeface="Times New Roman" panose="02020603050405020304" pitchFamily="18" charset="0"/>
              </a:rPr>
              <a:t>	</a:t>
            </a:r>
            <a:r>
              <a:rPr lang="vi-VN" altLang="en-US" sz="2800" b="0" i="0" dirty="0">
                <a:solidFill>
                  <a:schemeClr val="bg1"/>
                </a:solidFill>
                <a:latin typeface="Times New Roman" panose="02020603050405020304" pitchFamily="18" charset="0"/>
                <a:cs typeface="Times New Roman" panose="02020603050405020304" pitchFamily="18" charset="0"/>
              </a:rPr>
              <a:t>Khi nói hoặc viết, có thể dùng những cụm từ có hình thức giống câu đơn bình thường, gọi là cụm C-V làm thành phần của câu hoặc thành phần của cụm từ để mở rộng câu.</a:t>
            </a:r>
          </a:p>
        </p:txBody>
      </p:sp>
      <p:sp>
        <p:nvSpPr>
          <p:cNvPr id="7" name="TextBox 6">
            <a:extLst>
              <a:ext uri="{FF2B5EF4-FFF2-40B4-BE49-F238E27FC236}">
                <a16:creationId xmlns:a16="http://schemas.microsoft.com/office/drawing/2014/main" id="{3BB9832B-CB4E-457B-967F-52A5F6F94AFF}"/>
              </a:ext>
            </a:extLst>
          </p:cNvPr>
          <p:cNvSpPr txBox="1"/>
          <p:nvPr/>
        </p:nvSpPr>
        <p:spPr>
          <a:xfrm>
            <a:off x="340653" y="3155430"/>
            <a:ext cx="9762718" cy="523220"/>
          </a:xfrm>
          <a:prstGeom prst="rect">
            <a:avLst/>
          </a:prstGeom>
          <a:noFill/>
        </p:spPr>
        <p:txBody>
          <a:bodyPr wrap="square" rtlCol="0">
            <a:spAutoFit/>
          </a:bodyPr>
          <a:lstStyle/>
          <a:p>
            <a:pPr algn="ctr"/>
            <a:r>
              <a:rPr lang="vi-VN" sz="2800" b="1" dirty="0">
                <a:solidFill>
                  <a:srgbClr val="FFFF00"/>
                </a:solidFill>
              </a:rPr>
              <a:t>II. Các trường hợp dùng cụm chủ vị để mở rộng câu</a:t>
            </a:r>
            <a:endParaRPr lang="en-US" sz="2800" b="1" dirty="0">
              <a:solidFill>
                <a:srgbClr val="FFFF00"/>
              </a:solidFill>
            </a:endParaRPr>
          </a:p>
        </p:txBody>
      </p:sp>
      <p:sp>
        <p:nvSpPr>
          <p:cNvPr id="11" name="Rectangle 7">
            <a:extLst>
              <a:ext uri="{FF2B5EF4-FFF2-40B4-BE49-F238E27FC236}">
                <a16:creationId xmlns:a16="http://schemas.microsoft.com/office/drawing/2014/main" id="{8BE39714-7151-4051-965E-CDECF8E6BF0C}"/>
              </a:ext>
            </a:extLst>
          </p:cNvPr>
          <p:cNvSpPr>
            <a:spLocks noChangeArrowheads="1"/>
          </p:cNvSpPr>
          <p:nvPr/>
        </p:nvSpPr>
        <p:spPr bwMode="auto">
          <a:xfrm>
            <a:off x="730397" y="3642992"/>
            <a:ext cx="2882233" cy="794936"/>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eaLnBrk="1" hangingPunct="1">
              <a:lnSpc>
                <a:spcPct val="150000"/>
              </a:lnSpc>
              <a:buFontTx/>
              <a:buNone/>
            </a:pPr>
            <a:r>
              <a:rPr lang="en-US" altLang="en-US" sz="2700" b="1" i="1" dirty="0">
                <a:solidFill>
                  <a:srgbClr val="FFFF00"/>
                </a:solidFill>
                <a:latin typeface="Times New Roman" panose="02020603050405020304" pitchFamily="18" charset="0"/>
                <a:cs typeface="Times New Roman" panose="02020603050405020304" pitchFamily="18" charset="0"/>
              </a:rPr>
              <a:t>1. </a:t>
            </a:r>
            <a:r>
              <a:rPr lang="vi-VN" altLang="en-US" sz="2700" b="1" i="1" dirty="0">
                <a:solidFill>
                  <a:srgbClr val="FFFF00"/>
                </a:solidFill>
                <a:latin typeface="Times New Roman" panose="02020603050405020304" pitchFamily="18" charset="0"/>
                <a:cs typeface="Times New Roman" panose="02020603050405020304" pitchFamily="18" charset="0"/>
              </a:rPr>
              <a:t>Ví dụ: </a:t>
            </a:r>
            <a:r>
              <a:rPr lang="vi-VN" altLang="en-US" sz="2700" b="0" i="0" dirty="0">
                <a:solidFill>
                  <a:schemeClr val="bg1"/>
                </a:solidFill>
                <a:latin typeface="Times New Roman" panose="02020603050405020304" pitchFamily="18" charset="0"/>
                <a:cs typeface="Times New Roman" panose="02020603050405020304" pitchFamily="18" charset="0"/>
              </a:rPr>
              <a:t>sgk Tr 68</a:t>
            </a:r>
            <a:endParaRPr lang="en-US" altLang="en-US" sz="2700" b="0" i="0" dirty="0">
              <a:solidFill>
                <a:schemeClr val="bg1"/>
              </a:solidFill>
              <a:latin typeface="Times New Roman" panose="02020603050405020304" pitchFamily="18" charset="0"/>
              <a:cs typeface="Times New Roman" panose="02020603050405020304" pitchFamily="18" charset="0"/>
            </a:endParaRPr>
          </a:p>
        </p:txBody>
      </p:sp>
      <p:sp>
        <p:nvSpPr>
          <p:cNvPr id="12" name="Rectangle 11">
            <a:extLst>
              <a:ext uri="{FF2B5EF4-FFF2-40B4-BE49-F238E27FC236}">
                <a16:creationId xmlns:a16="http://schemas.microsoft.com/office/drawing/2014/main" id="{E0255005-AD75-496D-ABDD-85447747B2A6}"/>
              </a:ext>
            </a:extLst>
          </p:cNvPr>
          <p:cNvSpPr/>
          <p:nvPr/>
        </p:nvSpPr>
        <p:spPr>
          <a:xfrm>
            <a:off x="730397" y="4448436"/>
            <a:ext cx="1912703" cy="477054"/>
          </a:xfrm>
          <a:prstGeom prst="rect">
            <a:avLst/>
          </a:prstGeom>
        </p:spPr>
        <p:txBody>
          <a:bodyPr wrap="none">
            <a:spAutoFit/>
          </a:bodyPr>
          <a:lstStyle/>
          <a:p>
            <a:r>
              <a:rPr lang="vi-VN" altLang="en-US" sz="2500" b="1" i="1" dirty="0">
                <a:solidFill>
                  <a:srgbClr val="FFFF00"/>
                </a:solidFill>
                <a:latin typeface="Times New Roman" panose="02020603050405020304" pitchFamily="18" charset="0"/>
                <a:cs typeface="Times New Roman" panose="02020603050405020304" pitchFamily="18" charset="0"/>
              </a:rPr>
              <a:t>2</a:t>
            </a:r>
            <a:r>
              <a:rPr lang="en-US" altLang="en-US" sz="2500" b="1" i="1" dirty="0">
                <a:solidFill>
                  <a:srgbClr val="FFFF00"/>
                </a:solidFill>
                <a:latin typeface="Times New Roman" panose="02020603050405020304" pitchFamily="18" charset="0"/>
                <a:cs typeface="Times New Roman" panose="02020603050405020304" pitchFamily="18" charset="0"/>
              </a:rPr>
              <a:t>. </a:t>
            </a:r>
            <a:r>
              <a:rPr lang="vi-VN" altLang="en-US" sz="2500" b="1" i="1" dirty="0">
                <a:solidFill>
                  <a:srgbClr val="FFFF00"/>
                </a:solidFill>
                <a:latin typeface="Times New Roman" panose="02020603050405020304" pitchFamily="18" charset="0"/>
                <a:cs typeface="Times New Roman" panose="02020603050405020304" pitchFamily="18" charset="0"/>
              </a:rPr>
              <a:t>Nhận xét: </a:t>
            </a:r>
            <a:endParaRPr lang="en-US" sz="2500" b="1" dirty="0"/>
          </a:p>
        </p:txBody>
      </p:sp>
      <p:sp>
        <p:nvSpPr>
          <p:cNvPr id="13" name="Rectangle 7">
            <a:extLst>
              <a:ext uri="{FF2B5EF4-FFF2-40B4-BE49-F238E27FC236}">
                <a16:creationId xmlns:a16="http://schemas.microsoft.com/office/drawing/2014/main" id="{403C3244-1778-4221-83E1-E7937E86926F}"/>
              </a:ext>
            </a:extLst>
          </p:cNvPr>
          <p:cNvSpPr>
            <a:spLocks noChangeArrowheads="1"/>
          </p:cNvSpPr>
          <p:nvPr/>
        </p:nvSpPr>
        <p:spPr bwMode="auto">
          <a:xfrm>
            <a:off x="2928079" y="4209365"/>
            <a:ext cx="6815527" cy="717949"/>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a:lnSpc>
                <a:spcPct val="150000"/>
              </a:lnSpc>
              <a:spcBef>
                <a:spcPct val="0"/>
              </a:spcBef>
              <a:buNone/>
            </a:pPr>
            <a:r>
              <a:rPr lang="vi-VN" altLang="en-US" sz="2800" b="0" i="0" dirty="0">
                <a:solidFill>
                  <a:schemeClr val="bg1"/>
                </a:solidFill>
                <a:latin typeface="Times New Roman" panose="02020603050405020304" pitchFamily="18" charset="0"/>
                <a:cs typeface="Times New Roman" panose="02020603050405020304" pitchFamily="18" charset="0"/>
              </a:rPr>
              <a:t>a. Chị Ba  đến  khiến tôi  rất vui và vững tâm.</a:t>
            </a:r>
          </a:p>
        </p:txBody>
      </p:sp>
      <p:cxnSp>
        <p:nvCxnSpPr>
          <p:cNvPr id="14" name="Straight Connector 13">
            <a:extLst>
              <a:ext uri="{FF2B5EF4-FFF2-40B4-BE49-F238E27FC236}">
                <a16:creationId xmlns:a16="http://schemas.microsoft.com/office/drawing/2014/main" id="{4A6A8BD7-B3C8-49E6-A219-AFF688769ACC}"/>
              </a:ext>
            </a:extLst>
          </p:cNvPr>
          <p:cNvCxnSpPr/>
          <p:nvPr/>
        </p:nvCxnSpPr>
        <p:spPr>
          <a:xfrm flipH="1">
            <a:off x="4886793" y="4333297"/>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5" name="Rectangle 14">
            <a:extLst>
              <a:ext uri="{FF2B5EF4-FFF2-40B4-BE49-F238E27FC236}">
                <a16:creationId xmlns:a16="http://schemas.microsoft.com/office/drawing/2014/main" id="{52A768F0-5FB4-4DD8-8B3C-52370570871E}"/>
              </a:ext>
            </a:extLst>
          </p:cNvPr>
          <p:cNvSpPr/>
          <p:nvPr/>
        </p:nvSpPr>
        <p:spPr>
          <a:xfrm>
            <a:off x="3774021" y="4066619"/>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17" name="Rectangle 16">
            <a:extLst>
              <a:ext uri="{FF2B5EF4-FFF2-40B4-BE49-F238E27FC236}">
                <a16:creationId xmlns:a16="http://schemas.microsoft.com/office/drawing/2014/main" id="{2BBAD786-3513-405E-A329-622045D4F7D5}"/>
              </a:ext>
            </a:extLst>
          </p:cNvPr>
          <p:cNvSpPr/>
          <p:nvPr/>
        </p:nvSpPr>
        <p:spPr>
          <a:xfrm>
            <a:off x="5870507" y="4004653"/>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18" name="Straight Connector 17">
            <a:extLst>
              <a:ext uri="{FF2B5EF4-FFF2-40B4-BE49-F238E27FC236}">
                <a16:creationId xmlns:a16="http://schemas.microsoft.com/office/drawing/2014/main" id="{90547B73-5A50-427D-8391-13B84F25C339}"/>
              </a:ext>
            </a:extLst>
          </p:cNvPr>
          <p:cNvCxnSpPr>
            <a:cxnSpLocks/>
          </p:cNvCxnSpPr>
          <p:nvPr/>
        </p:nvCxnSpPr>
        <p:spPr>
          <a:xfrm flipH="1">
            <a:off x="4380117" y="4370642"/>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E59C13A8-FDF7-4185-B204-CABF5C4BF46A}"/>
              </a:ext>
            </a:extLst>
          </p:cNvPr>
          <p:cNvCxnSpPr>
            <a:cxnSpLocks/>
          </p:cNvCxnSpPr>
          <p:nvPr/>
        </p:nvCxnSpPr>
        <p:spPr>
          <a:xfrm flipH="1">
            <a:off x="6526155" y="4359456"/>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0000E9F5-92F5-401D-A5D1-DEEB79C282D9}"/>
              </a:ext>
            </a:extLst>
          </p:cNvPr>
          <p:cNvSpPr txBox="1"/>
          <p:nvPr/>
        </p:nvSpPr>
        <p:spPr>
          <a:xfrm>
            <a:off x="3294362" y="4919712"/>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22" name="TextBox 21">
            <a:extLst>
              <a:ext uri="{FF2B5EF4-FFF2-40B4-BE49-F238E27FC236}">
                <a16:creationId xmlns:a16="http://schemas.microsoft.com/office/drawing/2014/main" id="{A59A28FB-426E-4194-834A-209796871263}"/>
              </a:ext>
            </a:extLst>
          </p:cNvPr>
          <p:cNvSpPr txBox="1"/>
          <p:nvPr/>
        </p:nvSpPr>
        <p:spPr>
          <a:xfrm>
            <a:off x="4436870" y="4891780"/>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23" name="TextBox 22">
            <a:extLst>
              <a:ext uri="{FF2B5EF4-FFF2-40B4-BE49-F238E27FC236}">
                <a16:creationId xmlns:a16="http://schemas.microsoft.com/office/drawing/2014/main" id="{E9B07221-1F33-44F3-A4C2-D2C2B27825E1}"/>
              </a:ext>
            </a:extLst>
          </p:cNvPr>
          <p:cNvSpPr txBox="1"/>
          <p:nvPr/>
        </p:nvSpPr>
        <p:spPr>
          <a:xfrm>
            <a:off x="6100742" y="4785826"/>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24" name="TextBox 23">
            <a:extLst>
              <a:ext uri="{FF2B5EF4-FFF2-40B4-BE49-F238E27FC236}">
                <a16:creationId xmlns:a16="http://schemas.microsoft.com/office/drawing/2014/main" id="{DD413A5E-E6C6-4513-B9E6-6CD860F1D91B}"/>
              </a:ext>
            </a:extLst>
          </p:cNvPr>
          <p:cNvSpPr txBox="1"/>
          <p:nvPr/>
        </p:nvSpPr>
        <p:spPr>
          <a:xfrm>
            <a:off x="7814451" y="4785826"/>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25" name="Rectangle 24">
            <a:extLst>
              <a:ext uri="{FF2B5EF4-FFF2-40B4-BE49-F238E27FC236}">
                <a16:creationId xmlns:a16="http://schemas.microsoft.com/office/drawing/2014/main" id="{CFCAD360-200C-4131-B8B3-53898BA52C27}"/>
              </a:ext>
            </a:extLst>
          </p:cNvPr>
          <p:cNvSpPr/>
          <p:nvPr/>
        </p:nvSpPr>
        <p:spPr>
          <a:xfrm>
            <a:off x="1933731" y="5261112"/>
            <a:ext cx="8049717" cy="793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500" dirty="0">
                <a:solidFill>
                  <a:schemeClr val="tx1"/>
                </a:solidFill>
              </a:rPr>
              <a:t>  Cụm C – V làm chủ ngữ và phụ ngữ trong câu</a:t>
            </a:r>
            <a:endParaRPr lang="en-US" sz="2500" dirty="0">
              <a:solidFill>
                <a:schemeClr val="tx1"/>
              </a:solidFill>
            </a:endParaRPr>
          </a:p>
        </p:txBody>
      </p:sp>
      <p:sp>
        <p:nvSpPr>
          <p:cNvPr id="26" name="Arrow: Right 25">
            <a:extLst>
              <a:ext uri="{FF2B5EF4-FFF2-40B4-BE49-F238E27FC236}">
                <a16:creationId xmlns:a16="http://schemas.microsoft.com/office/drawing/2014/main" id="{5459CC20-97C9-4D10-8E27-B07A65849502}"/>
              </a:ext>
            </a:extLst>
          </p:cNvPr>
          <p:cNvSpPr/>
          <p:nvPr/>
        </p:nvSpPr>
        <p:spPr>
          <a:xfrm>
            <a:off x="2171513" y="5596719"/>
            <a:ext cx="479660" cy="151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cxnSp>
        <p:nvCxnSpPr>
          <p:cNvPr id="27" name="Straight Connector 26">
            <a:extLst>
              <a:ext uri="{FF2B5EF4-FFF2-40B4-BE49-F238E27FC236}">
                <a16:creationId xmlns:a16="http://schemas.microsoft.com/office/drawing/2014/main" id="{679BEE93-42DE-4276-9ACA-F79C2CAC98AC}"/>
              </a:ext>
            </a:extLst>
          </p:cNvPr>
          <p:cNvCxnSpPr>
            <a:cxnSpLocks/>
          </p:cNvCxnSpPr>
          <p:nvPr/>
        </p:nvCxnSpPr>
        <p:spPr>
          <a:xfrm>
            <a:off x="6664316" y="4845271"/>
            <a:ext cx="270529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FABB8A37-A06B-4104-83C9-2B544BF23664}"/>
              </a:ext>
            </a:extLst>
          </p:cNvPr>
          <p:cNvCxnSpPr>
            <a:cxnSpLocks/>
          </p:cNvCxnSpPr>
          <p:nvPr/>
        </p:nvCxnSpPr>
        <p:spPr>
          <a:xfrm>
            <a:off x="3491850" y="4841240"/>
            <a:ext cx="826915" cy="9696"/>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E82F95EB-2A4C-491E-B2F4-1DC6C61A0BCC}"/>
              </a:ext>
            </a:extLst>
          </p:cNvPr>
          <p:cNvCxnSpPr>
            <a:cxnSpLocks/>
          </p:cNvCxnSpPr>
          <p:nvPr/>
        </p:nvCxnSpPr>
        <p:spPr>
          <a:xfrm>
            <a:off x="4511402" y="4828625"/>
            <a:ext cx="375391" cy="126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4" name="Straight Connector 33">
            <a:extLst>
              <a:ext uri="{FF2B5EF4-FFF2-40B4-BE49-F238E27FC236}">
                <a16:creationId xmlns:a16="http://schemas.microsoft.com/office/drawing/2014/main" id="{1072829B-6487-428A-AE15-31B91DE3B73B}"/>
              </a:ext>
            </a:extLst>
          </p:cNvPr>
          <p:cNvCxnSpPr>
            <a:cxnSpLocks/>
          </p:cNvCxnSpPr>
          <p:nvPr/>
        </p:nvCxnSpPr>
        <p:spPr>
          <a:xfrm>
            <a:off x="6118460" y="4815590"/>
            <a:ext cx="375391" cy="1261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26961005"/>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3"/>
                                        </p:tgtEl>
                                        <p:attrNameLst>
                                          <p:attrName>style.visibility</p:attrName>
                                        </p:attrNameLst>
                                      </p:cBhvr>
                                      <p:to>
                                        <p:strVal val="visible"/>
                                      </p:to>
                                    </p:set>
                                    <p:animEffect transition="in" filter="circle(in)">
                                      <p:cBhvr>
                                        <p:cTn id="7" dur="2000"/>
                                        <p:tgtEl>
                                          <p:spTgt spid="3"/>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8" fill="hold" grpId="0"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left)">
                                      <p:cBhvr>
                                        <p:cTn id="12" dur="500"/>
                                        <p:tgtEl>
                                          <p:spTgt spid="7"/>
                                        </p:tgtEl>
                                      </p:cBhvr>
                                    </p:animEffect>
                                  </p:childTnLst>
                                </p:cTn>
                              </p:par>
                            </p:childTnLst>
                          </p:cTn>
                        </p:par>
                        <p:par>
                          <p:cTn id="13" fill="hold">
                            <p:stCondLst>
                              <p:cond delay="500"/>
                            </p:stCondLst>
                            <p:childTnLst>
                              <p:par>
                                <p:cTn id="14" presetID="22" presetClass="entr" presetSubtype="8" fill="hold" grpId="0" nodeType="afterEffect">
                                  <p:stCondLst>
                                    <p:cond delay="0"/>
                                  </p:stCondLst>
                                  <p:childTnLst>
                                    <p:set>
                                      <p:cBhvr>
                                        <p:cTn id="15" dur="1" fill="hold">
                                          <p:stCondLst>
                                            <p:cond delay="0"/>
                                          </p:stCondLst>
                                        </p:cTn>
                                        <p:tgtEl>
                                          <p:spTgt spid="11"/>
                                        </p:tgtEl>
                                        <p:attrNameLst>
                                          <p:attrName>style.visibility</p:attrName>
                                        </p:attrNameLst>
                                      </p:cBhvr>
                                      <p:to>
                                        <p:strVal val="visible"/>
                                      </p:to>
                                    </p:set>
                                    <p:animEffect transition="in" filter="wipe(left)">
                                      <p:cBhvr>
                                        <p:cTn id="16" dur="500"/>
                                        <p:tgtEl>
                                          <p:spTgt spid="11"/>
                                        </p:tgtEl>
                                      </p:cBhvr>
                                    </p:animEffect>
                                  </p:childTnLst>
                                </p:cTn>
                              </p:par>
                            </p:childTnLst>
                          </p:cTn>
                        </p:par>
                      </p:childTnLst>
                    </p:cTn>
                  </p:par>
                  <p:par>
                    <p:cTn id="17" fill="hold">
                      <p:stCondLst>
                        <p:cond delay="indefinite"/>
                      </p:stCondLst>
                      <p:childTnLst>
                        <p:par>
                          <p:cTn id="18" fill="hold">
                            <p:stCondLst>
                              <p:cond delay="0"/>
                            </p:stCondLst>
                            <p:childTnLst>
                              <p:par>
                                <p:cTn id="19" presetID="42" presetClass="entr" presetSubtype="0" fill="hold" grpId="0" nodeType="clickEffect">
                                  <p:stCondLst>
                                    <p:cond delay="0"/>
                                  </p:stCondLst>
                                  <p:childTnLst>
                                    <p:set>
                                      <p:cBhvr>
                                        <p:cTn id="20" dur="1" fill="hold">
                                          <p:stCondLst>
                                            <p:cond delay="0"/>
                                          </p:stCondLst>
                                        </p:cTn>
                                        <p:tgtEl>
                                          <p:spTgt spid="12"/>
                                        </p:tgtEl>
                                        <p:attrNameLst>
                                          <p:attrName>style.visibility</p:attrName>
                                        </p:attrNameLst>
                                      </p:cBhvr>
                                      <p:to>
                                        <p:strVal val="visible"/>
                                      </p:to>
                                    </p:set>
                                    <p:animEffect transition="in" filter="fade">
                                      <p:cBhvr>
                                        <p:cTn id="21" dur="1000"/>
                                        <p:tgtEl>
                                          <p:spTgt spid="12"/>
                                        </p:tgtEl>
                                      </p:cBhvr>
                                    </p:animEffect>
                                    <p:anim calcmode="lin" valueType="num">
                                      <p:cBhvr>
                                        <p:cTn id="22" dur="1000" fill="hold"/>
                                        <p:tgtEl>
                                          <p:spTgt spid="12"/>
                                        </p:tgtEl>
                                        <p:attrNameLst>
                                          <p:attrName>ppt_x</p:attrName>
                                        </p:attrNameLst>
                                      </p:cBhvr>
                                      <p:tavLst>
                                        <p:tav tm="0">
                                          <p:val>
                                            <p:strVal val="#ppt_x"/>
                                          </p:val>
                                        </p:tav>
                                        <p:tav tm="100000">
                                          <p:val>
                                            <p:strVal val="#ppt_x"/>
                                          </p:val>
                                        </p:tav>
                                      </p:tavLst>
                                    </p:anim>
                                    <p:anim calcmode="lin" valueType="num">
                                      <p:cBhvr>
                                        <p:cTn id="23" dur="1000" fill="hold"/>
                                        <p:tgtEl>
                                          <p:spTgt spid="12"/>
                                        </p:tgtEl>
                                        <p:attrNameLst>
                                          <p:attrName>ppt_y</p:attrName>
                                        </p:attrNameLst>
                                      </p:cBhvr>
                                      <p:tavLst>
                                        <p:tav tm="0">
                                          <p:val>
                                            <p:strVal val="#ppt_y+.1"/>
                                          </p:val>
                                        </p:tav>
                                        <p:tav tm="100000">
                                          <p:val>
                                            <p:strVal val="#ppt_y"/>
                                          </p:val>
                                        </p:tav>
                                      </p:tavLst>
                                    </p:anim>
                                  </p:childTnLst>
                                </p:cTn>
                              </p:par>
                              <p:par>
                                <p:cTn id="24" presetID="6" presetClass="entr" presetSubtype="16" fill="hold" grpId="0" nodeType="withEffect">
                                  <p:stCondLst>
                                    <p:cond delay="0"/>
                                  </p:stCondLst>
                                  <p:childTnLst>
                                    <p:set>
                                      <p:cBhvr>
                                        <p:cTn id="25" dur="1" fill="hold">
                                          <p:stCondLst>
                                            <p:cond delay="0"/>
                                          </p:stCondLst>
                                        </p:cTn>
                                        <p:tgtEl>
                                          <p:spTgt spid="13"/>
                                        </p:tgtEl>
                                        <p:attrNameLst>
                                          <p:attrName>style.visibility</p:attrName>
                                        </p:attrNameLst>
                                      </p:cBhvr>
                                      <p:to>
                                        <p:strVal val="visible"/>
                                      </p:to>
                                    </p:set>
                                    <p:animEffect transition="in" filter="circle(in)">
                                      <p:cBhvr>
                                        <p:cTn id="26" dur="2000"/>
                                        <p:tgtEl>
                                          <p:spTgt spid="13"/>
                                        </p:tgtEl>
                                      </p:cBhvr>
                                    </p:animEffect>
                                  </p:childTnLst>
                                </p:cTn>
                              </p:par>
                            </p:childTnLst>
                          </p:cTn>
                        </p:par>
                      </p:childTnLst>
                    </p:cTn>
                  </p:par>
                  <p:par>
                    <p:cTn id="27" fill="hold">
                      <p:stCondLst>
                        <p:cond delay="indefinite"/>
                      </p:stCondLst>
                      <p:childTnLst>
                        <p:par>
                          <p:cTn id="28" fill="hold">
                            <p:stCondLst>
                              <p:cond delay="0"/>
                            </p:stCondLst>
                            <p:childTnLst>
                              <p:par>
                                <p:cTn id="29" presetID="22" presetClass="entr" presetSubtype="1" fill="hold" nodeType="clickEffect">
                                  <p:stCondLst>
                                    <p:cond delay="0"/>
                                  </p:stCondLst>
                                  <p:childTnLst>
                                    <p:set>
                                      <p:cBhvr>
                                        <p:cTn id="30" dur="1" fill="hold">
                                          <p:stCondLst>
                                            <p:cond delay="0"/>
                                          </p:stCondLst>
                                        </p:cTn>
                                        <p:tgtEl>
                                          <p:spTgt spid="14"/>
                                        </p:tgtEl>
                                        <p:attrNameLst>
                                          <p:attrName>style.visibility</p:attrName>
                                        </p:attrNameLst>
                                      </p:cBhvr>
                                      <p:to>
                                        <p:strVal val="visible"/>
                                      </p:to>
                                    </p:set>
                                    <p:animEffect transition="in" filter="wipe(up)">
                                      <p:cBhvr>
                                        <p:cTn id="31" dur="500"/>
                                        <p:tgtEl>
                                          <p:spTgt spid="14"/>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5"/>
                                        </p:tgtEl>
                                        <p:attrNameLst>
                                          <p:attrName>style.visibility</p:attrName>
                                        </p:attrNameLst>
                                      </p:cBhvr>
                                      <p:to>
                                        <p:strVal val="visible"/>
                                      </p:to>
                                    </p:set>
                                    <p:animEffect transition="in" filter="wipe(up)">
                                      <p:cBhvr>
                                        <p:cTn id="34" dur="500"/>
                                        <p:tgtEl>
                                          <p:spTgt spid="15"/>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7"/>
                                        </p:tgtEl>
                                        <p:attrNameLst>
                                          <p:attrName>style.visibility</p:attrName>
                                        </p:attrNameLst>
                                      </p:cBhvr>
                                      <p:to>
                                        <p:strVal val="visible"/>
                                      </p:to>
                                    </p:set>
                                    <p:animEffect transition="in" filter="wipe(up)">
                                      <p:cBhvr>
                                        <p:cTn id="37" dur="500"/>
                                        <p:tgtEl>
                                          <p:spTgt spid="17"/>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1"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wipe(up)">
                                      <p:cBhvr>
                                        <p:cTn id="42" dur="500"/>
                                        <p:tgtEl>
                                          <p:spTgt spid="18"/>
                                        </p:tgtEl>
                                      </p:cBhvr>
                                    </p:animEffect>
                                  </p:childTnLst>
                                </p:cTn>
                              </p:par>
                              <p:par>
                                <p:cTn id="43" presetID="22" presetClass="entr" presetSubtype="8" fill="hold" nodeType="withEffect">
                                  <p:stCondLst>
                                    <p:cond delay="0"/>
                                  </p:stCondLst>
                                  <p:childTnLst>
                                    <p:set>
                                      <p:cBhvr>
                                        <p:cTn id="44" dur="1" fill="hold">
                                          <p:stCondLst>
                                            <p:cond delay="0"/>
                                          </p:stCondLst>
                                        </p:cTn>
                                        <p:tgtEl>
                                          <p:spTgt spid="29"/>
                                        </p:tgtEl>
                                        <p:attrNameLst>
                                          <p:attrName>style.visibility</p:attrName>
                                        </p:attrNameLst>
                                      </p:cBhvr>
                                      <p:to>
                                        <p:strVal val="visible"/>
                                      </p:to>
                                    </p:set>
                                    <p:animEffect transition="in" filter="wipe(left)">
                                      <p:cBhvr>
                                        <p:cTn id="45" dur="500"/>
                                        <p:tgtEl>
                                          <p:spTgt spid="29"/>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21"/>
                                        </p:tgtEl>
                                        <p:attrNameLst>
                                          <p:attrName>style.visibility</p:attrName>
                                        </p:attrNameLst>
                                      </p:cBhvr>
                                      <p:to>
                                        <p:strVal val="visible"/>
                                      </p:to>
                                    </p:set>
                                    <p:animEffect transition="in" filter="wipe(up)">
                                      <p:cBhvr>
                                        <p:cTn id="48" dur="500"/>
                                        <p:tgtEl>
                                          <p:spTgt spid="21"/>
                                        </p:tgtEl>
                                      </p:cBhvr>
                                    </p:animEffect>
                                  </p:childTnLst>
                                </p:cTn>
                              </p:par>
                              <p:par>
                                <p:cTn id="49" presetID="22" presetClass="entr" presetSubtype="8" fill="hold" nodeType="withEffect">
                                  <p:stCondLst>
                                    <p:cond delay="0"/>
                                  </p:stCondLst>
                                  <p:childTnLst>
                                    <p:set>
                                      <p:cBhvr>
                                        <p:cTn id="50" dur="1" fill="hold">
                                          <p:stCondLst>
                                            <p:cond delay="0"/>
                                          </p:stCondLst>
                                        </p:cTn>
                                        <p:tgtEl>
                                          <p:spTgt spid="31"/>
                                        </p:tgtEl>
                                        <p:attrNameLst>
                                          <p:attrName>style.visibility</p:attrName>
                                        </p:attrNameLst>
                                      </p:cBhvr>
                                      <p:to>
                                        <p:strVal val="visible"/>
                                      </p:to>
                                    </p:set>
                                    <p:animEffect transition="in" filter="wipe(left)">
                                      <p:cBhvr>
                                        <p:cTn id="51" dur="500"/>
                                        <p:tgtEl>
                                          <p:spTgt spid="31"/>
                                        </p:tgtEl>
                                      </p:cBhvr>
                                    </p:animEffect>
                                  </p:childTnLst>
                                </p:cTn>
                              </p:par>
                              <p:par>
                                <p:cTn id="52" presetID="22" presetClass="entr" presetSubtype="1" fill="hold" grpId="0" nodeType="withEffect">
                                  <p:stCondLst>
                                    <p:cond delay="0"/>
                                  </p:stCondLst>
                                  <p:childTnLst>
                                    <p:set>
                                      <p:cBhvr>
                                        <p:cTn id="53" dur="1" fill="hold">
                                          <p:stCondLst>
                                            <p:cond delay="0"/>
                                          </p:stCondLst>
                                        </p:cTn>
                                        <p:tgtEl>
                                          <p:spTgt spid="22"/>
                                        </p:tgtEl>
                                        <p:attrNameLst>
                                          <p:attrName>style.visibility</p:attrName>
                                        </p:attrNameLst>
                                      </p:cBhvr>
                                      <p:to>
                                        <p:strVal val="visible"/>
                                      </p:to>
                                    </p:set>
                                    <p:animEffect transition="in" filter="wipe(up)">
                                      <p:cBhvr>
                                        <p:cTn id="54" dur="500"/>
                                        <p:tgtEl>
                                          <p:spTgt spid="22"/>
                                        </p:tgtEl>
                                      </p:cBhvr>
                                    </p:animEffect>
                                  </p:childTnLst>
                                </p:cTn>
                              </p:par>
                            </p:childTnLst>
                          </p:cTn>
                        </p:par>
                        <p:par>
                          <p:cTn id="55" fill="hold">
                            <p:stCondLst>
                              <p:cond delay="500"/>
                            </p:stCondLst>
                            <p:childTnLst>
                              <p:par>
                                <p:cTn id="56" presetID="22" presetClass="entr" presetSubtype="1" fill="hold" nodeType="afterEffect">
                                  <p:stCondLst>
                                    <p:cond delay="0"/>
                                  </p:stCondLst>
                                  <p:childTnLst>
                                    <p:set>
                                      <p:cBhvr>
                                        <p:cTn id="57" dur="1" fill="hold">
                                          <p:stCondLst>
                                            <p:cond delay="0"/>
                                          </p:stCondLst>
                                        </p:cTn>
                                        <p:tgtEl>
                                          <p:spTgt spid="20"/>
                                        </p:tgtEl>
                                        <p:attrNameLst>
                                          <p:attrName>style.visibility</p:attrName>
                                        </p:attrNameLst>
                                      </p:cBhvr>
                                      <p:to>
                                        <p:strVal val="visible"/>
                                      </p:to>
                                    </p:set>
                                    <p:animEffect transition="in" filter="wipe(up)">
                                      <p:cBhvr>
                                        <p:cTn id="58" dur="500"/>
                                        <p:tgtEl>
                                          <p:spTgt spid="20"/>
                                        </p:tgtEl>
                                      </p:cBhvr>
                                    </p:animEffect>
                                  </p:childTnLst>
                                </p:cTn>
                              </p:par>
                              <p:par>
                                <p:cTn id="59" presetID="22" presetClass="entr" presetSubtype="8" fill="hold" nodeType="withEffect">
                                  <p:stCondLst>
                                    <p:cond delay="0"/>
                                  </p:stCondLst>
                                  <p:childTnLst>
                                    <p:set>
                                      <p:cBhvr>
                                        <p:cTn id="60" dur="1" fill="hold">
                                          <p:stCondLst>
                                            <p:cond delay="0"/>
                                          </p:stCondLst>
                                        </p:cTn>
                                        <p:tgtEl>
                                          <p:spTgt spid="34"/>
                                        </p:tgtEl>
                                        <p:attrNameLst>
                                          <p:attrName>style.visibility</p:attrName>
                                        </p:attrNameLst>
                                      </p:cBhvr>
                                      <p:to>
                                        <p:strVal val="visible"/>
                                      </p:to>
                                    </p:set>
                                    <p:animEffect transition="in" filter="wipe(left)">
                                      <p:cBhvr>
                                        <p:cTn id="61" dur="500"/>
                                        <p:tgtEl>
                                          <p:spTgt spid="34"/>
                                        </p:tgtEl>
                                      </p:cBhvr>
                                    </p:animEffect>
                                  </p:childTnLst>
                                </p:cTn>
                              </p:par>
                              <p:par>
                                <p:cTn id="62" presetID="22" presetClass="entr" presetSubtype="1" fill="hold" grpId="0" nodeType="withEffect">
                                  <p:stCondLst>
                                    <p:cond delay="0"/>
                                  </p:stCondLst>
                                  <p:childTnLst>
                                    <p:set>
                                      <p:cBhvr>
                                        <p:cTn id="63" dur="1" fill="hold">
                                          <p:stCondLst>
                                            <p:cond delay="0"/>
                                          </p:stCondLst>
                                        </p:cTn>
                                        <p:tgtEl>
                                          <p:spTgt spid="23"/>
                                        </p:tgtEl>
                                        <p:attrNameLst>
                                          <p:attrName>style.visibility</p:attrName>
                                        </p:attrNameLst>
                                      </p:cBhvr>
                                      <p:to>
                                        <p:strVal val="visible"/>
                                      </p:to>
                                    </p:set>
                                    <p:animEffect transition="in" filter="wipe(up)">
                                      <p:cBhvr>
                                        <p:cTn id="64" dur="500"/>
                                        <p:tgtEl>
                                          <p:spTgt spid="23"/>
                                        </p:tgtEl>
                                      </p:cBhvr>
                                    </p:animEffect>
                                  </p:childTnLst>
                                </p:cTn>
                              </p:par>
                              <p:par>
                                <p:cTn id="65" presetID="22" presetClass="entr" presetSubtype="8" fill="hold" nodeType="withEffect">
                                  <p:stCondLst>
                                    <p:cond delay="0"/>
                                  </p:stCondLst>
                                  <p:childTnLst>
                                    <p:set>
                                      <p:cBhvr>
                                        <p:cTn id="66" dur="1" fill="hold">
                                          <p:stCondLst>
                                            <p:cond delay="0"/>
                                          </p:stCondLst>
                                        </p:cTn>
                                        <p:tgtEl>
                                          <p:spTgt spid="27"/>
                                        </p:tgtEl>
                                        <p:attrNameLst>
                                          <p:attrName>style.visibility</p:attrName>
                                        </p:attrNameLst>
                                      </p:cBhvr>
                                      <p:to>
                                        <p:strVal val="visible"/>
                                      </p:to>
                                    </p:set>
                                    <p:animEffect transition="in" filter="wipe(left)">
                                      <p:cBhvr>
                                        <p:cTn id="67" dur="500"/>
                                        <p:tgtEl>
                                          <p:spTgt spid="27"/>
                                        </p:tgtEl>
                                      </p:cBhvr>
                                    </p:animEffect>
                                  </p:childTnLst>
                                </p:cTn>
                              </p:par>
                              <p:par>
                                <p:cTn id="68" presetID="22" presetClass="entr" presetSubtype="1" fill="hold" grpId="0" nodeType="withEffect">
                                  <p:stCondLst>
                                    <p:cond delay="0"/>
                                  </p:stCondLst>
                                  <p:childTnLst>
                                    <p:set>
                                      <p:cBhvr>
                                        <p:cTn id="69" dur="1" fill="hold">
                                          <p:stCondLst>
                                            <p:cond delay="0"/>
                                          </p:stCondLst>
                                        </p:cTn>
                                        <p:tgtEl>
                                          <p:spTgt spid="24"/>
                                        </p:tgtEl>
                                        <p:attrNameLst>
                                          <p:attrName>style.visibility</p:attrName>
                                        </p:attrNameLst>
                                      </p:cBhvr>
                                      <p:to>
                                        <p:strVal val="visible"/>
                                      </p:to>
                                    </p:set>
                                    <p:animEffect transition="in" filter="wipe(up)">
                                      <p:cBhvr>
                                        <p:cTn id="70" dur="500"/>
                                        <p:tgtEl>
                                          <p:spTgt spid="24"/>
                                        </p:tgtEl>
                                      </p:cBhvr>
                                    </p:animEffect>
                                  </p:childTnLst>
                                </p:cTn>
                              </p:par>
                            </p:childTnLst>
                          </p:cTn>
                        </p:par>
                      </p:childTnLst>
                    </p:cTn>
                  </p:par>
                  <p:par>
                    <p:cTn id="71" fill="hold">
                      <p:stCondLst>
                        <p:cond delay="indefinite"/>
                      </p:stCondLst>
                      <p:childTnLst>
                        <p:par>
                          <p:cTn id="72" fill="hold">
                            <p:stCondLst>
                              <p:cond delay="0"/>
                            </p:stCondLst>
                            <p:childTnLst>
                              <p:par>
                                <p:cTn id="73" presetID="16" presetClass="entr" presetSubtype="21" fill="hold" grpId="0" nodeType="clickEffect">
                                  <p:stCondLst>
                                    <p:cond delay="0"/>
                                  </p:stCondLst>
                                  <p:childTnLst>
                                    <p:set>
                                      <p:cBhvr>
                                        <p:cTn id="74" dur="1" fill="hold">
                                          <p:stCondLst>
                                            <p:cond delay="0"/>
                                          </p:stCondLst>
                                        </p:cTn>
                                        <p:tgtEl>
                                          <p:spTgt spid="26"/>
                                        </p:tgtEl>
                                        <p:attrNameLst>
                                          <p:attrName>style.visibility</p:attrName>
                                        </p:attrNameLst>
                                      </p:cBhvr>
                                      <p:to>
                                        <p:strVal val="visible"/>
                                      </p:to>
                                    </p:set>
                                    <p:animEffect transition="in" filter="barn(inVertical)">
                                      <p:cBhvr>
                                        <p:cTn id="75" dur="500"/>
                                        <p:tgtEl>
                                          <p:spTgt spid="26"/>
                                        </p:tgtEl>
                                      </p:cBhvr>
                                    </p:animEffect>
                                  </p:childTnLst>
                                </p:cTn>
                              </p:par>
                              <p:par>
                                <p:cTn id="76" presetID="16" presetClass="entr" presetSubtype="21" fill="hold" grpId="0" nodeType="withEffect">
                                  <p:stCondLst>
                                    <p:cond delay="0"/>
                                  </p:stCondLst>
                                  <p:childTnLst>
                                    <p:set>
                                      <p:cBhvr>
                                        <p:cTn id="77" dur="1" fill="hold">
                                          <p:stCondLst>
                                            <p:cond delay="0"/>
                                          </p:stCondLst>
                                        </p:cTn>
                                        <p:tgtEl>
                                          <p:spTgt spid="25"/>
                                        </p:tgtEl>
                                        <p:attrNameLst>
                                          <p:attrName>style.visibility</p:attrName>
                                        </p:attrNameLst>
                                      </p:cBhvr>
                                      <p:to>
                                        <p:strVal val="visible"/>
                                      </p:to>
                                    </p:set>
                                    <p:animEffect transition="in" filter="barn(inVertical)">
                                      <p:cBhvr>
                                        <p:cTn id="78" dur="500"/>
                                        <p:tgtEl>
                                          <p:spTgt spid="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 grpId="0"/>
      <p:bldP spid="7" grpId="0"/>
      <p:bldP spid="11" grpId="0"/>
      <p:bldP spid="12" grpId="0"/>
      <p:bldP spid="13" grpId="0"/>
      <p:bldP spid="15" grpId="0" animBg="1"/>
      <p:bldP spid="17" grpId="0" animBg="1"/>
      <p:bldP spid="21" grpId="0"/>
      <p:bldP spid="22" grpId="0"/>
      <p:bldP spid="23" grpId="0"/>
      <p:bldP spid="24" grpId="0"/>
      <p:bldP spid="25" grpId="0" animBg="1"/>
      <p:bldP spid="26" grpId="0" animBg="1"/>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1">
            <a:extLst>
              <a:ext uri="{FF2B5EF4-FFF2-40B4-BE49-F238E27FC236}">
                <a16:creationId xmlns:a16="http://schemas.microsoft.com/office/drawing/2014/main" id="{4F101181-DD85-4156-951F-F0DB75A51533}"/>
              </a:ext>
            </a:extLst>
          </p:cNvPr>
          <p:cNvPicPr>
            <a:picLocks noChangeAspect="1"/>
          </p:cNvPicPr>
          <p:nvPr/>
        </p:nvPicPr>
        <p:blipFill>
          <a:blip r:embed="rId2"/>
          <a:stretch>
            <a:fillRect/>
          </a:stretch>
        </p:blipFill>
        <p:spPr>
          <a:xfrm>
            <a:off x="0" y="0"/>
            <a:ext cx="12192001" cy="7564901"/>
          </a:xfrm>
          <a:prstGeom prst="rect">
            <a:avLst/>
          </a:prstGeom>
        </p:spPr>
      </p:pic>
      <p:sp>
        <p:nvSpPr>
          <p:cNvPr id="6" name="Rectangle 5">
            <a:extLst>
              <a:ext uri="{FF2B5EF4-FFF2-40B4-BE49-F238E27FC236}">
                <a16:creationId xmlns:a16="http://schemas.microsoft.com/office/drawing/2014/main" id="{30F32A28-1492-436E-BD7F-AF51CE11424F}"/>
              </a:ext>
            </a:extLst>
          </p:cNvPr>
          <p:cNvSpPr/>
          <p:nvPr/>
        </p:nvSpPr>
        <p:spPr>
          <a:xfrm>
            <a:off x="805348" y="799208"/>
            <a:ext cx="8893288" cy="640945"/>
          </a:xfrm>
          <a:prstGeom prst="rect">
            <a:avLst/>
          </a:prstGeom>
        </p:spPr>
        <p:txBody>
          <a:bodyPr wrap="square">
            <a:spAutoFit/>
          </a:bodyPr>
          <a:lstStyle/>
          <a:p>
            <a:pPr lvl="0">
              <a:lnSpc>
                <a:spcPct val="1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b. Khi bắt đầu kháng chiến, nhân dân ta  tinh thần  rất hăng hái. </a:t>
            </a:r>
          </a:p>
        </p:txBody>
      </p:sp>
      <p:cxnSp>
        <p:nvCxnSpPr>
          <p:cNvPr id="7" name="Straight Connector 6">
            <a:extLst>
              <a:ext uri="{FF2B5EF4-FFF2-40B4-BE49-F238E27FC236}">
                <a16:creationId xmlns:a16="http://schemas.microsoft.com/office/drawing/2014/main" id="{CC33A29E-9125-4580-A44D-BFBAA5F0B8E1}"/>
              </a:ext>
            </a:extLst>
          </p:cNvPr>
          <p:cNvCxnSpPr/>
          <p:nvPr/>
        </p:nvCxnSpPr>
        <p:spPr>
          <a:xfrm flipH="1">
            <a:off x="6250897" y="799208"/>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8" name="Rectangle 7">
            <a:extLst>
              <a:ext uri="{FF2B5EF4-FFF2-40B4-BE49-F238E27FC236}">
                <a16:creationId xmlns:a16="http://schemas.microsoft.com/office/drawing/2014/main" id="{776EDD08-40FB-4477-A811-FB0FBF33A422}"/>
              </a:ext>
            </a:extLst>
          </p:cNvPr>
          <p:cNvSpPr/>
          <p:nvPr/>
        </p:nvSpPr>
        <p:spPr>
          <a:xfrm>
            <a:off x="5368591" y="538167"/>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9" name="Rectangle 8">
            <a:extLst>
              <a:ext uri="{FF2B5EF4-FFF2-40B4-BE49-F238E27FC236}">
                <a16:creationId xmlns:a16="http://schemas.microsoft.com/office/drawing/2014/main" id="{33F78217-81A6-4368-9C10-7E796F5509A2}"/>
              </a:ext>
            </a:extLst>
          </p:cNvPr>
          <p:cNvSpPr/>
          <p:nvPr/>
        </p:nvSpPr>
        <p:spPr>
          <a:xfrm>
            <a:off x="7204449" y="537259"/>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10" name="Straight Connector 9">
            <a:extLst>
              <a:ext uri="{FF2B5EF4-FFF2-40B4-BE49-F238E27FC236}">
                <a16:creationId xmlns:a16="http://schemas.microsoft.com/office/drawing/2014/main" id="{416223D2-4E3E-4A79-91B7-F9B9F597CC7A}"/>
              </a:ext>
            </a:extLst>
          </p:cNvPr>
          <p:cNvCxnSpPr>
            <a:cxnSpLocks/>
          </p:cNvCxnSpPr>
          <p:nvPr/>
        </p:nvCxnSpPr>
        <p:spPr>
          <a:xfrm flipH="1">
            <a:off x="7756379" y="891083"/>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1" name="TextBox 10">
            <a:extLst>
              <a:ext uri="{FF2B5EF4-FFF2-40B4-BE49-F238E27FC236}">
                <a16:creationId xmlns:a16="http://schemas.microsoft.com/office/drawing/2014/main" id="{2F7D255E-5D60-472F-A5D3-4F2ABB2FEEA7}"/>
              </a:ext>
            </a:extLst>
          </p:cNvPr>
          <p:cNvSpPr txBox="1"/>
          <p:nvPr/>
        </p:nvSpPr>
        <p:spPr>
          <a:xfrm>
            <a:off x="6978800" y="1378803"/>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12" name="TextBox 11">
            <a:extLst>
              <a:ext uri="{FF2B5EF4-FFF2-40B4-BE49-F238E27FC236}">
                <a16:creationId xmlns:a16="http://schemas.microsoft.com/office/drawing/2014/main" id="{501FCEC1-1647-413F-A23A-9694379E175B}"/>
              </a:ext>
            </a:extLst>
          </p:cNvPr>
          <p:cNvSpPr txBox="1"/>
          <p:nvPr/>
        </p:nvSpPr>
        <p:spPr>
          <a:xfrm>
            <a:off x="8534695" y="1407881"/>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grpSp>
        <p:nvGrpSpPr>
          <p:cNvPr id="5" name="Group 4">
            <a:extLst>
              <a:ext uri="{FF2B5EF4-FFF2-40B4-BE49-F238E27FC236}">
                <a16:creationId xmlns:a16="http://schemas.microsoft.com/office/drawing/2014/main" id="{0522DC30-203B-4581-92D2-D076A1C42DE5}"/>
              </a:ext>
            </a:extLst>
          </p:cNvPr>
          <p:cNvGrpSpPr/>
          <p:nvPr/>
        </p:nvGrpSpPr>
        <p:grpSpPr>
          <a:xfrm>
            <a:off x="964639" y="1684422"/>
            <a:ext cx="6014162" cy="793339"/>
            <a:chOff x="964639" y="1684422"/>
            <a:chExt cx="6014162" cy="793339"/>
          </a:xfrm>
        </p:grpSpPr>
        <p:sp>
          <p:nvSpPr>
            <p:cNvPr id="13" name="Rectangle 12">
              <a:extLst>
                <a:ext uri="{FF2B5EF4-FFF2-40B4-BE49-F238E27FC236}">
                  <a16:creationId xmlns:a16="http://schemas.microsoft.com/office/drawing/2014/main" id="{298EA4EE-D46B-4052-B8E5-66BEE76917FA}"/>
                </a:ext>
              </a:extLst>
            </p:cNvPr>
            <p:cNvSpPr/>
            <p:nvPr/>
          </p:nvSpPr>
          <p:spPr>
            <a:xfrm>
              <a:off x="964639" y="1684422"/>
              <a:ext cx="6014162" cy="793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500" dirty="0">
                  <a:solidFill>
                    <a:schemeClr val="tx1"/>
                  </a:solidFill>
                </a:rPr>
                <a:t>  Cụm C – V làm vị ngữ trong câu</a:t>
              </a:r>
              <a:endParaRPr lang="en-US" sz="2500" dirty="0">
                <a:solidFill>
                  <a:schemeClr val="tx1"/>
                </a:solidFill>
              </a:endParaRPr>
            </a:p>
          </p:txBody>
        </p:sp>
        <p:sp>
          <p:nvSpPr>
            <p:cNvPr id="14" name="Arrow: Right 13">
              <a:extLst>
                <a:ext uri="{FF2B5EF4-FFF2-40B4-BE49-F238E27FC236}">
                  <a16:creationId xmlns:a16="http://schemas.microsoft.com/office/drawing/2014/main" id="{92D91071-FC6C-4A0B-9EFF-5B1FD61DE9E7}"/>
                </a:ext>
              </a:extLst>
            </p:cNvPr>
            <p:cNvSpPr/>
            <p:nvPr/>
          </p:nvSpPr>
          <p:spPr>
            <a:xfrm>
              <a:off x="1202420" y="2020029"/>
              <a:ext cx="479660" cy="151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
        <p:nvSpPr>
          <p:cNvPr id="15" name="Rectangle 14">
            <a:extLst>
              <a:ext uri="{FF2B5EF4-FFF2-40B4-BE49-F238E27FC236}">
                <a16:creationId xmlns:a16="http://schemas.microsoft.com/office/drawing/2014/main" id="{08D1679D-B661-4AD5-A217-74A29610323E}"/>
              </a:ext>
            </a:extLst>
          </p:cNvPr>
          <p:cNvSpPr/>
          <p:nvPr/>
        </p:nvSpPr>
        <p:spPr>
          <a:xfrm>
            <a:off x="841489" y="2477761"/>
            <a:ext cx="9908261" cy="1991314"/>
          </a:xfrm>
          <a:prstGeom prst="rect">
            <a:avLst/>
          </a:prstGeom>
        </p:spPr>
        <p:txBody>
          <a:bodyPr wrap="square">
            <a:spAutoFit/>
          </a:bodyPr>
          <a:lstStyle/>
          <a:p>
            <a:pPr lvl="0">
              <a:lnSpc>
                <a:spcPct val="2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c. Chúng ta có thể nói rằng trời  sinh lá sen để bao bọc cốm cũng như </a:t>
            </a:r>
          </a:p>
          <a:p>
            <a:pPr lvl="0">
              <a:lnSpc>
                <a:spcPct val="2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trời  sinh cốm nằm ủ trong lá sen.</a:t>
            </a:r>
          </a:p>
        </p:txBody>
      </p:sp>
      <p:cxnSp>
        <p:nvCxnSpPr>
          <p:cNvPr id="16" name="Straight Connector 15">
            <a:extLst>
              <a:ext uri="{FF2B5EF4-FFF2-40B4-BE49-F238E27FC236}">
                <a16:creationId xmlns:a16="http://schemas.microsoft.com/office/drawing/2014/main" id="{1FFB40EB-17CB-402B-ABBD-92C1547FE5FF}"/>
              </a:ext>
            </a:extLst>
          </p:cNvPr>
          <p:cNvCxnSpPr/>
          <p:nvPr/>
        </p:nvCxnSpPr>
        <p:spPr>
          <a:xfrm flipH="1">
            <a:off x="2430903" y="2771858"/>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4DDBBDE-A7DC-4B62-8D98-1F78681096DA}"/>
              </a:ext>
            </a:extLst>
          </p:cNvPr>
          <p:cNvSpPr/>
          <p:nvPr/>
        </p:nvSpPr>
        <p:spPr>
          <a:xfrm>
            <a:off x="1682080" y="2625439"/>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18" name="Rectangle 17">
            <a:extLst>
              <a:ext uri="{FF2B5EF4-FFF2-40B4-BE49-F238E27FC236}">
                <a16:creationId xmlns:a16="http://schemas.microsoft.com/office/drawing/2014/main" id="{5C689355-0492-4552-8EF2-41F753181A87}"/>
              </a:ext>
            </a:extLst>
          </p:cNvPr>
          <p:cNvSpPr/>
          <p:nvPr/>
        </p:nvSpPr>
        <p:spPr>
          <a:xfrm>
            <a:off x="3517938" y="2624531"/>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19" name="Straight Connector 18">
            <a:extLst>
              <a:ext uri="{FF2B5EF4-FFF2-40B4-BE49-F238E27FC236}">
                <a16:creationId xmlns:a16="http://schemas.microsoft.com/office/drawing/2014/main" id="{0F93CC72-5FC5-48A5-9C81-5645FF9F7F08}"/>
              </a:ext>
            </a:extLst>
          </p:cNvPr>
          <p:cNvCxnSpPr>
            <a:cxnSpLocks/>
          </p:cNvCxnSpPr>
          <p:nvPr/>
        </p:nvCxnSpPr>
        <p:spPr>
          <a:xfrm flipH="1">
            <a:off x="5241886" y="2879930"/>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cxnSp>
        <p:nvCxnSpPr>
          <p:cNvPr id="20" name="Straight Connector 19">
            <a:extLst>
              <a:ext uri="{FF2B5EF4-FFF2-40B4-BE49-F238E27FC236}">
                <a16:creationId xmlns:a16="http://schemas.microsoft.com/office/drawing/2014/main" id="{1EDDAAF6-ABB0-432B-9F5A-6A2389EF00EE}"/>
              </a:ext>
            </a:extLst>
          </p:cNvPr>
          <p:cNvCxnSpPr>
            <a:cxnSpLocks/>
          </p:cNvCxnSpPr>
          <p:nvPr/>
        </p:nvCxnSpPr>
        <p:spPr>
          <a:xfrm flipH="1">
            <a:off x="1442250" y="3953457"/>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30E1243-E6C4-4967-A51D-0FE347CD363C}"/>
              </a:ext>
            </a:extLst>
          </p:cNvPr>
          <p:cNvSpPr txBox="1"/>
          <p:nvPr/>
        </p:nvSpPr>
        <p:spPr>
          <a:xfrm>
            <a:off x="4720014" y="3448803"/>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22" name="TextBox 21">
            <a:extLst>
              <a:ext uri="{FF2B5EF4-FFF2-40B4-BE49-F238E27FC236}">
                <a16:creationId xmlns:a16="http://schemas.microsoft.com/office/drawing/2014/main" id="{397C16F8-5635-471B-8982-25C54213040A}"/>
              </a:ext>
            </a:extLst>
          </p:cNvPr>
          <p:cNvSpPr txBox="1"/>
          <p:nvPr/>
        </p:nvSpPr>
        <p:spPr>
          <a:xfrm>
            <a:off x="864468" y="4437298"/>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23" name="TextBox 22">
            <a:extLst>
              <a:ext uri="{FF2B5EF4-FFF2-40B4-BE49-F238E27FC236}">
                <a16:creationId xmlns:a16="http://schemas.microsoft.com/office/drawing/2014/main" id="{1160444F-B69F-460D-A321-BEFDB2866F39}"/>
              </a:ext>
            </a:extLst>
          </p:cNvPr>
          <p:cNvSpPr txBox="1"/>
          <p:nvPr/>
        </p:nvSpPr>
        <p:spPr>
          <a:xfrm>
            <a:off x="6674627" y="3458344"/>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24" name="TextBox 23">
            <a:extLst>
              <a:ext uri="{FF2B5EF4-FFF2-40B4-BE49-F238E27FC236}">
                <a16:creationId xmlns:a16="http://schemas.microsoft.com/office/drawing/2014/main" id="{57FC5549-0D4C-4F22-BBBC-B1C05637C9B3}"/>
              </a:ext>
            </a:extLst>
          </p:cNvPr>
          <p:cNvSpPr txBox="1"/>
          <p:nvPr/>
        </p:nvSpPr>
        <p:spPr>
          <a:xfrm>
            <a:off x="2796102" y="4462965"/>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26" name="Straight Connector 25">
            <a:extLst>
              <a:ext uri="{FF2B5EF4-FFF2-40B4-BE49-F238E27FC236}">
                <a16:creationId xmlns:a16="http://schemas.microsoft.com/office/drawing/2014/main" id="{53A8ADB0-8C82-4DC2-85F8-CE286D7A21F2}"/>
              </a:ext>
            </a:extLst>
          </p:cNvPr>
          <p:cNvCxnSpPr/>
          <p:nvPr/>
        </p:nvCxnSpPr>
        <p:spPr>
          <a:xfrm>
            <a:off x="4720014" y="3372229"/>
            <a:ext cx="479660" cy="954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2713CAD-D148-474C-9A09-CBB9A57983C5}"/>
              </a:ext>
            </a:extLst>
          </p:cNvPr>
          <p:cNvCxnSpPr>
            <a:cxnSpLocks/>
          </p:cNvCxnSpPr>
          <p:nvPr/>
        </p:nvCxnSpPr>
        <p:spPr>
          <a:xfrm>
            <a:off x="5441139" y="3381300"/>
            <a:ext cx="35732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D65AC2-C0B8-4341-9EB7-FE69A176B31C}"/>
              </a:ext>
            </a:extLst>
          </p:cNvPr>
          <p:cNvCxnSpPr/>
          <p:nvPr/>
        </p:nvCxnSpPr>
        <p:spPr>
          <a:xfrm>
            <a:off x="913529" y="4405520"/>
            <a:ext cx="479660" cy="954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9A56B17-48C7-4670-8A85-1CF4AF884118}"/>
              </a:ext>
            </a:extLst>
          </p:cNvPr>
          <p:cNvCxnSpPr>
            <a:cxnSpLocks/>
          </p:cNvCxnSpPr>
          <p:nvPr/>
        </p:nvCxnSpPr>
        <p:spPr>
          <a:xfrm>
            <a:off x="1626458" y="4437298"/>
            <a:ext cx="3573216"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0E18518B-856C-4547-85BC-B36E898D254F}"/>
              </a:ext>
            </a:extLst>
          </p:cNvPr>
          <p:cNvCxnSpPr>
            <a:cxnSpLocks/>
          </p:cNvCxnSpPr>
          <p:nvPr/>
        </p:nvCxnSpPr>
        <p:spPr>
          <a:xfrm>
            <a:off x="8010027" y="1407881"/>
            <a:ext cx="1489397" cy="3227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5" name="Straight Connector 34">
            <a:extLst>
              <a:ext uri="{FF2B5EF4-FFF2-40B4-BE49-F238E27FC236}">
                <a16:creationId xmlns:a16="http://schemas.microsoft.com/office/drawing/2014/main" id="{8319D1EB-7210-43EB-BFEC-F69572291C6E}"/>
              </a:ext>
            </a:extLst>
          </p:cNvPr>
          <p:cNvCxnSpPr>
            <a:cxnSpLocks/>
          </p:cNvCxnSpPr>
          <p:nvPr/>
        </p:nvCxnSpPr>
        <p:spPr>
          <a:xfrm>
            <a:off x="6616096" y="1405048"/>
            <a:ext cx="1140283" cy="2833"/>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D10B4629-3366-4BF8-94F2-D70CAE05213A}"/>
              </a:ext>
            </a:extLst>
          </p:cNvPr>
          <p:cNvGrpSpPr/>
          <p:nvPr/>
        </p:nvGrpSpPr>
        <p:grpSpPr>
          <a:xfrm>
            <a:off x="1064762" y="4970445"/>
            <a:ext cx="6014162" cy="793339"/>
            <a:chOff x="964639" y="1684422"/>
            <a:chExt cx="6014162" cy="793339"/>
          </a:xfrm>
        </p:grpSpPr>
        <p:sp>
          <p:nvSpPr>
            <p:cNvPr id="39" name="Rectangle 38">
              <a:extLst>
                <a:ext uri="{FF2B5EF4-FFF2-40B4-BE49-F238E27FC236}">
                  <a16:creationId xmlns:a16="http://schemas.microsoft.com/office/drawing/2014/main" id="{A5BB0782-2BD3-4DC8-9BAF-81858E4A4141}"/>
                </a:ext>
              </a:extLst>
            </p:cNvPr>
            <p:cNvSpPr/>
            <p:nvPr/>
          </p:nvSpPr>
          <p:spPr>
            <a:xfrm>
              <a:off x="964639" y="1684422"/>
              <a:ext cx="6014162" cy="793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500" dirty="0">
                  <a:solidFill>
                    <a:schemeClr val="tx1"/>
                  </a:solidFill>
                </a:rPr>
                <a:t>  Cụm C – V làm phụ ngữ trong câu</a:t>
              </a:r>
              <a:endParaRPr lang="en-US" sz="2500" dirty="0">
                <a:solidFill>
                  <a:schemeClr val="tx1"/>
                </a:solidFill>
              </a:endParaRPr>
            </a:p>
          </p:txBody>
        </p:sp>
        <p:sp>
          <p:nvSpPr>
            <p:cNvPr id="40" name="Arrow: Right 39">
              <a:extLst>
                <a:ext uri="{FF2B5EF4-FFF2-40B4-BE49-F238E27FC236}">
                  <a16:creationId xmlns:a16="http://schemas.microsoft.com/office/drawing/2014/main" id="{9BC0AB22-0D24-4B9C-A35C-73DF39DB4EB5}"/>
                </a:ext>
              </a:extLst>
            </p:cNvPr>
            <p:cNvSpPr/>
            <p:nvPr/>
          </p:nvSpPr>
          <p:spPr>
            <a:xfrm>
              <a:off x="1202420" y="2020029"/>
              <a:ext cx="479660" cy="151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spTree>
    <p:extLst>
      <p:ext uri="{BB962C8B-B14F-4D97-AF65-F5344CB8AC3E}">
        <p14:creationId xmlns:p14="http://schemas.microsoft.com/office/powerpoint/2010/main" val="425419568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7"/>
                                        </p:tgtEl>
                                        <p:attrNameLst>
                                          <p:attrName>style.visibility</p:attrName>
                                        </p:attrNameLst>
                                      </p:cBhvr>
                                      <p:to>
                                        <p:strVal val="visible"/>
                                      </p:to>
                                    </p:set>
                                    <p:animEffect transition="in" filter="wipe(up)">
                                      <p:cBhvr>
                                        <p:cTn id="12" dur="500"/>
                                        <p:tgtEl>
                                          <p:spTgt spid="7"/>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wipe(up)">
                                      <p:cBhvr>
                                        <p:cTn id="15" dur="500"/>
                                        <p:tgtEl>
                                          <p:spTgt spid="8"/>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9"/>
                                        </p:tgtEl>
                                        <p:attrNameLst>
                                          <p:attrName>style.visibility</p:attrName>
                                        </p:attrNameLst>
                                      </p:cBhvr>
                                      <p:to>
                                        <p:strVal val="visible"/>
                                      </p:to>
                                    </p:set>
                                    <p:animEffect transition="in" filter="wipe(up)">
                                      <p:cBhvr>
                                        <p:cTn id="18" dur="500"/>
                                        <p:tgtEl>
                                          <p:spTgt spid="9"/>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0"/>
                                        </p:tgtEl>
                                        <p:attrNameLst>
                                          <p:attrName>style.visibility</p:attrName>
                                        </p:attrNameLst>
                                      </p:cBhvr>
                                      <p:to>
                                        <p:strVal val="visible"/>
                                      </p:to>
                                    </p:set>
                                    <p:animEffect transition="in" filter="wipe(up)">
                                      <p:cBhvr>
                                        <p:cTn id="23" dur="500"/>
                                        <p:tgtEl>
                                          <p:spTgt spid="10"/>
                                        </p:tgtEl>
                                      </p:cBhvr>
                                    </p:animEffec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35"/>
                                        </p:tgtEl>
                                        <p:attrNameLst>
                                          <p:attrName>style.visibility</p:attrName>
                                        </p:attrNameLst>
                                      </p:cBhvr>
                                      <p:to>
                                        <p:strVal val="visible"/>
                                      </p:to>
                                    </p:set>
                                    <p:animEffect transition="in" filter="wipe(left)">
                                      <p:cBhvr>
                                        <p:cTn id="27" dur="500"/>
                                        <p:tgtEl>
                                          <p:spTgt spid="35"/>
                                        </p:tgtEl>
                                      </p:cBhvr>
                                    </p:animEffect>
                                  </p:childTnLst>
                                </p:cTn>
                              </p:par>
                            </p:childTnLst>
                          </p:cTn>
                        </p:par>
                        <p:par>
                          <p:cTn id="28" fill="hold">
                            <p:stCondLst>
                              <p:cond delay="1000"/>
                            </p:stCondLst>
                            <p:childTnLst>
                              <p:par>
                                <p:cTn id="29" presetID="22" presetClass="entr" presetSubtype="8" fill="hold" nodeType="afterEffect">
                                  <p:stCondLst>
                                    <p:cond delay="0"/>
                                  </p:stCondLst>
                                  <p:childTnLst>
                                    <p:set>
                                      <p:cBhvr>
                                        <p:cTn id="30" dur="1" fill="hold">
                                          <p:stCondLst>
                                            <p:cond delay="0"/>
                                          </p:stCondLst>
                                        </p:cTn>
                                        <p:tgtEl>
                                          <p:spTgt spid="31"/>
                                        </p:tgtEl>
                                        <p:attrNameLst>
                                          <p:attrName>style.visibility</p:attrName>
                                        </p:attrNameLst>
                                      </p:cBhvr>
                                      <p:to>
                                        <p:strVal val="visible"/>
                                      </p:to>
                                    </p:set>
                                    <p:animEffect transition="in" filter="wipe(left)">
                                      <p:cBhvr>
                                        <p:cTn id="31" dur="500"/>
                                        <p:tgtEl>
                                          <p:spTgt spid="31"/>
                                        </p:tgtEl>
                                      </p:cBhvr>
                                    </p:animEffect>
                                  </p:childTnLst>
                                </p:cTn>
                              </p:par>
                              <p:par>
                                <p:cTn id="32" presetID="22" presetClass="entr" presetSubtype="1" fill="hold" grpId="0" nodeType="withEffect">
                                  <p:stCondLst>
                                    <p:cond delay="0"/>
                                  </p:stCondLst>
                                  <p:childTnLst>
                                    <p:set>
                                      <p:cBhvr>
                                        <p:cTn id="33" dur="1" fill="hold">
                                          <p:stCondLst>
                                            <p:cond delay="0"/>
                                          </p:stCondLst>
                                        </p:cTn>
                                        <p:tgtEl>
                                          <p:spTgt spid="11"/>
                                        </p:tgtEl>
                                        <p:attrNameLst>
                                          <p:attrName>style.visibility</p:attrName>
                                        </p:attrNameLst>
                                      </p:cBhvr>
                                      <p:to>
                                        <p:strVal val="visible"/>
                                      </p:to>
                                    </p:set>
                                    <p:animEffect transition="in" filter="wipe(up)">
                                      <p:cBhvr>
                                        <p:cTn id="34" dur="500"/>
                                        <p:tgtEl>
                                          <p:spTgt spid="11"/>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12"/>
                                        </p:tgtEl>
                                        <p:attrNameLst>
                                          <p:attrName>style.visibility</p:attrName>
                                        </p:attrNameLst>
                                      </p:cBhvr>
                                      <p:to>
                                        <p:strVal val="visible"/>
                                      </p:to>
                                    </p:set>
                                    <p:animEffect transition="in" filter="wipe(up)">
                                      <p:cBhvr>
                                        <p:cTn id="37" dur="500"/>
                                        <p:tgtEl>
                                          <p:spTgt spid="12"/>
                                        </p:tgtEl>
                                      </p:cBhvr>
                                    </p:animEffect>
                                  </p:childTnLst>
                                </p:cTn>
                              </p:par>
                            </p:childTnLst>
                          </p:cTn>
                        </p:par>
                      </p:childTnLst>
                    </p:cTn>
                  </p:par>
                  <p:par>
                    <p:cTn id="38" fill="hold">
                      <p:stCondLst>
                        <p:cond delay="indefinite"/>
                      </p:stCondLst>
                      <p:childTnLst>
                        <p:par>
                          <p:cTn id="39" fill="hold">
                            <p:stCondLst>
                              <p:cond delay="0"/>
                            </p:stCondLst>
                            <p:childTnLst>
                              <p:par>
                                <p:cTn id="40" presetID="22" presetClass="entr" presetSubtype="8" fill="hold" nodeType="clickEffect">
                                  <p:stCondLst>
                                    <p:cond delay="0"/>
                                  </p:stCondLst>
                                  <p:childTnLst>
                                    <p:set>
                                      <p:cBhvr>
                                        <p:cTn id="41" dur="1" fill="hold">
                                          <p:stCondLst>
                                            <p:cond delay="0"/>
                                          </p:stCondLst>
                                        </p:cTn>
                                        <p:tgtEl>
                                          <p:spTgt spid="5"/>
                                        </p:tgtEl>
                                        <p:attrNameLst>
                                          <p:attrName>style.visibility</p:attrName>
                                        </p:attrNameLst>
                                      </p:cBhvr>
                                      <p:to>
                                        <p:strVal val="visible"/>
                                      </p:to>
                                    </p:set>
                                    <p:animEffect transition="in" filter="wipe(left)">
                                      <p:cBhvr>
                                        <p:cTn id="42" dur="500"/>
                                        <p:tgtEl>
                                          <p:spTgt spid="5"/>
                                        </p:tgtEl>
                                      </p:cBhvr>
                                    </p:animEffect>
                                  </p:childTnLst>
                                </p:cTn>
                              </p:par>
                            </p:childTnLst>
                          </p:cTn>
                        </p:par>
                      </p:childTnLst>
                    </p:cTn>
                  </p:par>
                  <p:par>
                    <p:cTn id="43" fill="hold">
                      <p:stCondLst>
                        <p:cond delay="indefinite"/>
                      </p:stCondLst>
                      <p:childTnLst>
                        <p:par>
                          <p:cTn id="44" fill="hold">
                            <p:stCondLst>
                              <p:cond delay="0"/>
                            </p:stCondLst>
                            <p:childTnLst>
                              <p:par>
                                <p:cTn id="45" presetID="6" presetClass="entr" presetSubtype="16" fill="hold" grpId="0" nodeType="clickEffect">
                                  <p:stCondLst>
                                    <p:cond delay="0"/>
                                  </p:stCondLst>
                                  <p:childTnLst>
                                    <p:set>
                                      <p:cBhvr>
                                        <p:cTn id="46" dur="1" fill="hold">
                                          <p:stCondLst>
                                            <p:cond delay="0"/>
                                          </p:stCondLst>
                                        </p:cTn>
                                        <p:tgtEl>
                                          <p:spTgt spid="15"/>
                                        </p:tgtEl>
                                        <p:attrNameLst>
                                          <p:attrName>style.visibility</p:attrName>
                                        </p:attrNameLst>
                                      </p:cBhvr>
                                      <p:to>
                                        <p:strVal val="visible"/>
                                      </p:to>
                                    </p:set>
                                    <p:animEffect transition="in" filter="circle(in)">
                                      <p:cBhvr>
                                        <p:cTn id="47" dur="2000"/>
                                        <p:tgtEl>
                                          <p:spTgt spid="15"/>
                                        </p:tgtEl>
                                      </p:cBhvr>
                                    </p:animEffect>
                                  </p:childTnLst>
                                </p:cTn>
                              </p:par>
                            </p:childTnLst>
                          </p:cTn>
                        </p:par>
                      </p:childTnLst>
                    </p:cTn>
                  </p:par>
                  <p:par>
                    <p:cTn id="48" fill="hold">
                      <p:stCondLst>
                        <p:cond delay="indefinite"/>
                      </p:stCondLst>
                      <p:childTnLst>
                        <p:par>
                          <p:cTn id="49" fill="hold">
                            <p:stCondLst>
                              <p:cond delay="0"/>
                            </p:stCondLst>
                            <p:childTnLst>
                              <p:par>
                                <p:cTn id="50" presetID="22" presetClass="entr" presetSubtype="1" fill="hold" nodeType="clickEffect">
                                  <p:stCondLst>
                                    <p:cond delay="0"/>
                                  </p:stCondLst>
                                  <p:childTnLst>
                                    <p:set>
                                      <p:cBhvr>
                                        <p:cTn id="51" dur="1" fill="hold">
                                          <p:stCondLst>
                                            <p:cond delay="0"/>
                                          </p:stCondLst>
                                        </p:cTn>
                                        <p:tgtEl>
                                          <p:spTgt spid="16"/>
                                        </p:tgtEl>
                                        <p:attrNameLst>
                                          <p:attrName>style.visibility</p:attrName>
                                        </p:attrNameLst>
                                      </p:cBhvr>
                                      <p:to>
                                        <p:strVal val="visible"/>
                                      </p:to>
                                    </p:set>
                                    <p:animEffect transition="in" filter="wipe(up)">
                                      <p:cBhvr>
                                        <p:cTn id="52" dur="500"/>
                                        <p:tgtEl>
                                          <p:spTgt spid="16"/>
                                        </p:tgtEl>
                                      </p:cBhvr>
                                    </p:animEffect>
                                  </p:childTnLst>
                                </p:cTn>
                              </p:par>
                              <p:par>
                                <p:cTn id="53" presetID="22" presetClass="entr" presetSubtype="1" fill="hold" grpId="0" nodeType="withEffect">
                                  <p:stCondLst>
                                    <p:cond delay="0"/>
                                  </p:stCondLst>
                                  <p:childTnLst>
                                    <p:set>
                                      <p:cBhvr>
                                        <p:cTn id="54" dur="1" fill="hold">
                                          <p:stCondLst>
                                            <p:cond delay="0"/>
                                          </p:stCondLst>
                                        </p:cTn>
                                        <p:tgtEl>
                                          <p:spTgt spid="17"/>
                                        </p:tgtEl>
                                        <p:attrNameLst>
                                          <p:attrName>style.visibility</p:attrName>
                                        </p:attrNameLst>
                                      </p:cBhvr>
                                      <p:to>
                                        <p:strVal val="visible"/>
                                      </p:to>
                                    </p:set>
                                    <p:animEffect transition="in" filter="wipe(up)">
                                      <p:cBhvr>
                                        <p:cTn id="55" dur="500"/>
                                        <p:tgtEl>
                                          <p:spTgt spid="17"/>
                                        </p:tgtEl>
                                      </p:cBhvr>
                                    </p:animEffect>
                                  </p:childTnLst>
                                </p:cTn>
                              </p:par>
                              <p:par>
                                <p:cTn id="56" presetID="22" presetClass="entr" presetSubtype="1" fill="hold" grpId="0" nodeType="withEffect">
                                  <p:stCondLst>
                                    <p:cond delay="0"/>
                                  </p:stCondLst>
                                  <p:childTnLst>
                                    <p:set>
                                      <p:cBhvr>
                                        <p:cTn id="57" dur="1" fill="hold">
                                          <p:stCondLst>
                                            <p:cond delay="0"/>
                                          </p:stCondLst>
                                        </p:cTn>
                                        <p:tgtEl>
                                          <p:spTgt spid="18"/>
                                        </p:tgtEl>
                                        <p:attrNameLst>
                                          <p:attrName>style.visibility</p:attrName>
                                        </p:attrNameLst>
                                      </p:cBhvr>
                                      <p:to>
                                        <p:strVal val="visible"/>
                                      </p:to>
                                    </p:set>
                                    <p:animEffect transition="in" filter="wipe(up)">
                                      <p:cBhvr>
                                        <p:cTn id="58" dur="500"/>
                                        <p:tgtEl>
                                          <p:spTgt spid="18"/>
                                        </p:tgtEl>
                                      </p:cBhvr>
                                    </p:animEffect>
                                  </p:childTnLst>
                                </p:cTn>
                              </p:par>
                            </p:childTnLst>
                          </p:cTn>
                        </p:par>
                      </p:childTnLst>
                    </p:cTn>
                  </p:par>
                  <p:par>
                    <p:cTn id="59" fill="hold">
                      <p:stCondLst>
                        <p:cond delay="indefinite"/>
                      </p:stCondLst>
                      <p:childTnLst>
                        <p:par>
                          <p:cTn id="60" fill="hold">
                            <p:stCondLst>
                              <p:cond delay="0"/>
                            </p:stCondLst>
                            <p:childTnLst>
                              <p:par>
                                <p:cTn id="61" presetID="22" presetClass="entr" presetSubtype="1" fill="hold" nodeType="clickEffect">
                                  <p:stCondLst>
                                    <p:cond delay="0"/>
                                  </p:stCondLst>
                                  <p:childTnLst>
                                    <p:set>
                                      <p:cBhvr>
                                        <p:cTn id="62" dur="1" fill="hold">
                                          <p:stCondLst>
                                            <p:cond delay="0"/>
                                          </p:stCondLst>
                                        </p:cTn>
                                        <p:tgtEl>
                                          <p:spTgt spid="19"/>
                                        </p:tgtEl>
                                        <p:attrNameLst>
                                          <p:attrName>style.visibility</p:attrName>
                                        </p:attrNameLst>
                                      </p:cBhvr>
                                      <p:to>
                                        <p:strVal val="visible"/>
                                      </p:to>
                                    </p:set>
                                    <p:animEffect transition="in" filter="wipe(up)">
                                      <p:cBhvr>
                                        <p:cTn id="63" dur="500"/>
                                        <p:tgtEl>
                                          <p:spTgt spid="19"/>
                                        </p:tgtEl>
                                      </p:cBhvr>
                                    </p:animEffect>
                                  </p:childTnLst>
                                </p:cTn>
                              </p:par>
                            </p:childTnLst>
                          </p:cTn>
                        </p:par>
                        <p:par>
                          <p:cTn id="64" fill="hold">
                            <p:stCondLst>
                              <p:cond delay="500"/>
                            </p:stCondLst>
                            <p:childTnLst>
                              <p:par>
                                <p:cTn id="65" presetID="22" presetClass="entr" presetSubtype="1" fill="hold" nodeType="afterEffect">
                                  <p:stCondLst>
                                    <p:cond delay="0"/>
                                  </p:stCondLst>
                                  <p:childTnLst>
                                    <p:set>
                                      <p:cBhvr>
                                        <p:cTn id="66" dur="1" fill="hold">
                                          <p:stCondLst>
                                            <p:cond delay="0"/>
                                          </p:stCondLst>
                                        </p:cTn>
                                        <p:tgtEl>
                                          <p:spTgt spid="20"/>
                                        </p:tgtEl>
                                        <p:attrNameLst>
                                          <p:attrName>style.visibility</p:attrName>
                                        </p:attrNameLst>
                                      </p:cBhvr>
                                      <p:to>
                                        <p:strVal val="visible"/>
                                      </p:to>
                                    </p:set>
                                    <p:animEffect transition="in" filter="wipe(up)">
                                      <p:cBhvr>
                                        <p:cTn id="67" dur="500"/>
                                        <p:tgtEl>
                                          <p:spTgt spid="20"/>
                                        </p:tgtEl>
                                      </p:cBhvr>
                                    </p:animEffect>
                                  </p:childTnLst>
                                </p:cTn>
                              </p:par>
                              <p:par>
                                <p:cTn id="68" presetID="22" presetClass="entr" presetSubtype="8" fill="hold" nodeType="withEffect">
                                  <p:stCondLst>
                                    <p:cond delay="0"/>
                                  </p:stCondLst>
                                  <p:childTnLst>
                                    <p:set>
                                      <p:cBhvr>
                                        <p:cTn id="69" dur="1" fill="hold">
                                          <p:stCondLst>
                                            <p:cond delay="0"/>
                                          </p:stCondLst>
                                        </p:cTn>
                                        <p:tgtEl>
                                          <p:spTgt spid="26"/>
                                        </p:tgtEl>
                                        <p:attrNameLst>
                                          <p:attrName>style.visibility</p:attrName>
                                        </p:attrNameLst>
                                      </p:cBhvr>
                                      <p:to>
                                        <p:strVal val="visible"/>
                                      </p:to>
                                    </p:set>
                                    <p:animEffect transition="in" filter="wipe(left)">
                                      <p:cBhvr>
                                        <p:cTn id="70" dur="500"/>
                                        <p:tgtEl>
                                          <p:spTgt spid="26"/>
                                        </p:tgtEl>
                                      </p:cBhvr>
                                    </p:animEffect>
                                  </p:childTnLst>
                                </p:cTn>
                              </p:par>
                              <p:par>
                                <p:cTn id="71" presetID="22" presetClass="entr" presetSubtype="1" fill="hold" grpId="0" nodeType="withEffect">
                                  <p:stCondLst>
                                    <p:cond delay="0"/>
                                  </p:stCondLst>
                                  <p:childTnLst>
                                    <p:set>
                                      <p:cBhvr>
                                        <p:cTn id="72" dur="1" fill="hold">
                                          <p:stCondLst>
                                            <p:cond delay="0"/>
                                          </p:stCondLst>
                                        </p:cTn>
                                        <p:tgtEl>
                                          <p:spTgt spid="21"/>
                                        </p:tgtEl>
                                        <p:attrNameLst>
                                          <p:attrName>style.visibility</p:attrName>
                                        </p:attrNameLst>
                                      </p:cBhvr>
                                      <p:to>
                                        <p:strVal val="visible"/>
                                      </p:to>
                                    </p:set>
                                    <p:animEffect transition="in" filter="wipe(up)">
                                      <p:cBhvr>
                                        <p:cTn id="73" dur="500"/>
                                        <p:tgtEl>
                                          <p:spTgt spid="21"/>
                                        </p:tgtEl>
                                      </p:cBhvr>
                                    </p:animEffect>
                                  </p:childTnLst>
                                </p:cTn>
                              </p:par>
                              <p:par>
                                <p:cTn id="74" presetID="22" presetClass="entr" presetSubtype="8" fill="hold" nodeType="withEffect">
                                  <p:stCondLst>
                                    <p:cond delay="0"/>
                                  </p:stCondLst>
                                  <p:childTnLst>
                                    <p:set>
                                      <p:cBhvr>
                                        <p:cTn id="75" dur="1" fill="hold">
                                          <p:stCondLst>
                                            <p:cond delay="0"/>
                                          </p:stCondLst>
                                        </p:cTn>
                                        <p:tgtEl>
                                          <p:spTgt spid="29"/>
                                        </p:tgtEl>
                                        <p:attrNameLst>
                                          <p:attrName>style.visibility</p:attrName>
                                        </p:attrNameLst>
                                      </p:cBhvr>
                                      <p:to>
                                        <p:strVal val="visible"/>
                                      </p:to>
                                    </p:set>
                                    <p:animEffect transition="in" filter="wipe(left)">
                                      <p:cBhvr>
                                        <p:cTn id="76" dur="500"/>
                                        <p:tgtEl>
                                          <p:spTgt spid="29"/>
                                        </p:tgtEl>
                                      </p:cBhvr>
                                    </p:animEffect>
                                  </p:childTnLst>
                                </p:cTn>
                              </p:par>
                              <p:par>
                                <p:cTn id="77" presetID="22" presetClass="entr" presetSubtype="1" fill="hold" grpId="0" nodeType="withEffect">
                                  <p:stCondLst>
                                    <p:cond delay="0"/>
                                  </p:stCondLst>
                                  <p:childTnLst>
                                    <p:set>
                                      <p:cBhvr>
                                        <p:cTn id="78" dur="1" fill="hold">
                                          <p:stCondLst>
                                            <p:cond delay="0"/>
                                          </p:stCondLst>
                                        </p:cTn>
                                        <p:tgtEl>
                                          <p:spTgt spid="22"/>
                                        </p:tgtEl>
                                        <p:attrNameLst>
                                          <p:attrName>style.visibility</p:attrName>
                                        </p:attrNameLst>
                                      </p:cBhvr>
                                      <p:to>
                                        <p:strVal val="visible"/>
                                      </p:to>
                                    </p:set>
                                    <p:animEffect transition="in" filter="wipe(up)">
                                      <p:cBhvr>
                                        <p:cTn id="79" dur="500"/>
                                        <p:tgtEl>
                                          <p:spTgt spid="22"/>
                                        </p:tgtEl>
                                      </p:cBhvr>
                                    </p:animEffect>
                                  </p:childTnLst>
                                </p:cTn>
                              </p:par>
                              <p:par>
                                <p:cTn id="80" presetID="22" presetClass="entr" presetSubtype="8" fill="hold" nodeType="withEffect">
                                  <p:stCondLst>
                                    <p:cond delay="0"/>
                                  </p:stCondLst>
                                  <p:childTnLst>
                                    <p:set>
                                      <p:cBhvr>
                                        <p:cTn id="81" dur="1" fill="hold">
                                          <p:stCondLst>
                                            <p:cond delay="0"/>
                                          </p:stCondLst>
                                        </p:cTn>
                                        <p:tgtEl>
                                          <p:spTgt spid="27"/>
                                        </p:tgtEl>
                                        <p:attrNameLst>
                                          <p:attrName>style.visibility</p:attrName>
                                        </p:attrNameLst>
                                      </p:cBhvr>
                                      <p:to>
                                        <p:strVal val="visible"/>
                                      </p:to>
                                    </p:set>
                                    <p:animEffect transition="in" filter="wipe(left)">
                                      <p:cBhvr>
                                        <p:cTn id="82" dur="500"/>
                                        <p:tgtEl>
                                          <p:spTgt spid="27"/>
                                        </p:tgtEl>
                                      </p:cBhvr>
                                    </p:animEffect>
                                  </p:childTnLst>
                                </p:cTn>
                              </p:par>
                              <p:par>
                                <p:cTn id="83" presetID="22" presetClass="entr" presetSubtype="1" fill="hold" grpId="0" nodeType="withEffect">
                                  <p:stCondLst>
                                    <p:cond delay="0"/>
                                  </p:stCondLst>
                                  <p:childTnLst>
                                    <p:set>
                                      <p:cBhvr>
                                        <p:cTn id="84" dur="1" fill="hold">
                                          <p:stCondLst>
                                            <p:cond delay="0"/>
                                          </p:stCondLst>
                                        </p:cTn>
                                        <p:tgtEl>
                                          <p:spTgt spid="23"/>
                                        </p:tgtEl>
                                        <p:attrNameLst>
                                          <p:attrName>style.visibility</p:attrName>
                                        </p:attrNameLst>
                                      </p:cBhvr>
                                      <p:to>
                                        <p:strVal val="visible"/>
                                      </p:to>
                                    </p:set>
                                    <p:animEffect transition="in" filter="wipe(up)">
                                      <p:cBhvr>
                                        <p:cTn id="85" dur="500"/>
                                        <p:tgtEl>
                                          <p:spTgt spid="23"/>
                                        </p:tgtEl>
                                      </p:cBhvr>
                                    </p:animEffect>
                                  </p:childTnLst>
                                </p:cTn>
                              </p:par>
                              <p:par>
                                <p:cTn id="86" presetID="22" presetClass="entr" presetSubtype="8" fill="hold" nodeType="withEffect">
                                  <p:stCondLst>
                                    <p:cond delay="0"/>
                                  </p:stCondLst>
                                  <p:childTnLst>
                                    <p:set>
                                      <p:cBhvr>
                                        <p:cTn id="87" dur="1" fill="hold">
                                          <p:stCondLst>
                                            <p:cond delay="0"/>
                                          </p:stCondLst>
                                        </p:cTn>
                                        <p:tgtEl>
                                          <p:spTgt spid="30"/>
                                        </p:tgtEl>
                                        <p:attrNameLst>
                                          <p:attrName>style.visibility</p:attrName>
                                        </p:attrNameLst>
                                      </p:cBhvr>
                                      <p:to>
                                        <p:strVal val="visible"/>
                                      </p:to>
                                    </p:set>
                                    <p:animEffect transition="in" filter="wipe(left)">
                                      <p:cBhvr>
                                        <p:cTn id="88" dur="500"/>
                                        <p:tgtEl>
                                          <p:spTgt spid="30"/>
                                        </p:tgtEl>
                                      </p:cBhvr>
                                    </p:animEffect>
                                  </p:childTnLst>
                                </p:cTn>
                              </p:par>
                              <p:par>
                                <p:cTn id="89" presetID="22" presetClass="entr" presetSubtype="1" fill="hold" grpId="0" nodeType="withEffect">
                                  <p:stCondLst>
                                    <p:cond delay="0"/>
                                  </p:stCondLst>
                                  <p:childTnLst>
                                    <p:set>
                                      <p:cBhvr>
                                        <p:cTn id="90" dur="1" fill="hold">
                                          <p:stCondLst>
                                            <p:cond delay="0"/>
                                          </p:stCondLst>
                                        </p:cTn>
                                        <p:tgtEl>
                                          <p:spTgt spid="24"/>
                                        </p:tgtEl>
                                        <p:attrNameLst>
                                          <p:attrName>style.visibility</p:attrName>
                                        </p:attrNameLst>
                                      </p:cBhvr>
                                      <p:to>
                                        <p:strVal val="visible"/>
                                      </p:to>
                                    </p:set>
                                    <p:animEffect transition="in" filter="wipe(up)">
                                      <p:cBhvr>
                                        <p:cTn id="91" dur="500"/>
                                        <p:tgtEl>
                                          <p:spTgt spid="24"/>
                                        </p:tgtEl>
                                      </p:cBhvr>
                                    </p:animEffect>
                                  </p:childTnLst>
                                </p:cTn>
                              </p:par>
                            </p:childTnLst>
                          </p:cTn>
                        </p:par>
                      </p:childTnLst>
                    </p:cTn>
                  </p:par>
                  <p:par>
                    <p:cTn id="92" fill="hold">
                      <p:stCondLst>
                        <p:cond delay="indefinite"/>
                      </p:stCondLst>
                      <p:childTnLst>
                        <p:par>
                          <p:cTn id="93" fill="hold">
                            <p:stCondLst>
                              <p:cond delay="0"/>
                            </p:stCondLst>
                            <p:childTnLst>
                              <p:par>
                                <p:cTn id="94" presetID="22" presetClass="entr" presetSubtype="8" fill="hold" nodeType="clickEffect">
                                  <p:stCondLst>
                                    <p:cond delay="0"/>
                                  </p:stCondLst>
                                  <p:childTnLst>
                                    <p:set>
                                      <p:cBhvr>
                                        <p:cTn id="95" dur="1" fill="hold">
                                          <p:stCondLst>
                                            <p:cond delay="0"/>
                                          </p:stCondLst>
                                        </p:cTn>
                                        <p:tgtEl>
                                          <p:spTgt spid="38"/>
                                        </p:tgtEl>
                                        <p:attrNameLst>
                                          <p:attrName>style.visibility</p:attrName>
                                        </p:attrNameLst>
                                      </p:cBhvr>
                                      <p:to>
                                        <p:strVal val="visible"/>
                                      </p:to>
                                    </p:set>
                                    <p:animEffect transition="in" filter="wipe(left)">
                                      <p:cBhvr>
                                        <p:cTn id="96" dur="5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8" grpId="0" animBg="1"/>
      <p:bldP spid="9" grpId="0" animBg="1"/>
      <p:bldP spid="11" grpId="0"/>
      <p:bldP spid="12" grpId="0"/>
      <p:bldP spid="15" grpId="0"/>
      <p:bldP spid="17" grpId="0" animBg="1"/>
      <p:bldP spid="18" grpId="0" animBg="1"/>
      <p:bldP spid="21" grpId="0"/>
      <p:bldP spid="22" grpId="0"/>
      <p:bldP spid="23" grpId="0"/>
      <p:bldP spid="24"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Rectangle 14">
            <a:extLst>
              <a:ext uri="{FF2B5EF4-FFF2-40B4-BE49-F238E27FC236}">
                <a16:creationId xmlns:a16="http://schemas.microsoft.com/office/drawing/2014/main" id="{08D1679D-B661-4AD5-A217-74A29610323E}"/>
              </a:ext>
            </a:extLst>
          </p:cNvPr>
          <p:cNvSpPr/>
          <p:nvPr/>
        </p:nvSpPr>
        <p:spPr>
          <a:xfrm>
            <a:off x="790502" y="643167"/>
            <a:ext cx="10610996" cy="1991314"/>
          </a:xfrm>
          <a:prstGeom prst="rect">
            <a:avLst/>
          </a:prstGeom>
        </p:spPr>
        <p:txBody>
          <a:bodyPr wrap="square">
            <a:spAutoFit/>
          </a:bodyPr>
          <a:lstStyle/>
          <a:p>
            <a:pPr lvl="0">
              <a:lnSpc>
                <a:spcPct val="2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c. Nói cho đúng thì phẩm giá của tiếng Việt   chỉ mới thật sự được xác định và đảm bảo từ ngày cách mạng tháng Tám   thành công.</a:t>
            </a:r>
          </a:p>
        </p:txBody>
      </p:sp>
      <p:cxnSp>
        <p:nvCxnSpPr>
          <p:cNvPr id="16" name="Straight Connector 15">
            <a:extLst>
              <a:ext uri="{FF2B5EF4-FFF2-40B4-BE49-F238E27FC236}">
                <a16:creationId xmlns:a16="http://schemas.microsoft.com/office/drawing/2014/main" id="{1FFB40EB-17CB-402B-ABBD-92C1547FE5FF}"/>
              </a:ext>
            </a:extLst>
          </p:cNvPr>
          <p:cNvCxnSpPr/>
          <p:nvPr/>
        </p:nvCxnSpPr>
        <p:spPr>
          <a:xfrm flipH="1">
            <a:off x="6812067" y="986540"/>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7" name="Rectangle 16">
            <a:extLst>
              <a:ext uri="{FF2B5EF4-FFF2-40B4-BE49-F238E27FC236}">
                <a16:creationId xmlns:a16="http://schemas.microsoft.com/office/drawing/2014/main" id="{04DDBBDE-A7DC-4B62-8D98-1F78681096DA}"/>
              </a:ext>
            </a:extLst>
          </p:cNvPr>
          <p:cNvSpPr/>
          <p:nvPr/>
        </p:nvSpPr>
        <p:spPr>
          <a:xfrm>
            <a:off x="5592124" y="773562"/>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18" name="Rectangle 17">
            <a:extLst>
              <a:ext uri="{FF2B5EF4-FFF2-40B4-BE49-F238E27FC236}">
                <a16:creationId xmlns:a16="http://schemas.microsoft.com/office/drawing/2014/main" id="{5C689355-0492-4552-8EF2-41F753181A87}"/>
              </a:ext>
            </a:extLst>
          </p:cNvPr>
          <p:cNvSpPr/>
          <p:nvPr/>
        </p:nvSpPr>
        <p:spPr>
          <a:xfrm>
            <a:off x="8960217" y="743582"/>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20" name="Straight Connector 19">
            <a:extLst>
              <a:ext uri="{FF2B5EF4-FFF2-40B4-BE49-F238E27FC236}">
                <a16:creationId xmlns:a16="http://schemas.microsoft.com/office/drawing/2014/main" id="{1EDDAAF6-ABB0-432B-9F5A-6A2389EF00EE}"/>
              </a:ext>
            </a:extLst>
          </p:cNvPr>
          <p:cNvCxnSpPr>
            <a:cxnSpLocks/>
          </p:cNvCxnSpPr>
          <p:nvPr/>
        </p:nvCxnSpPr>
        <p:spPr>
          <a:xfrm flipH="1">
            <a:off x="6818442" y="2079038"/>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1" name="TextBox 20">
            <a:extLst>
              <a:ext uri="{FF2B5EF4-FFF2-40B4-BE49-F238E27FC236}">
                <a16:creationId xmlns:a16="http://schemas.microsoft.com/office/drawing/2014/main" id="{430E1243-E6C4-4967-A51D-0FE347CD363C}"/>
              </a:ext>
            </a:extLst>
          </p:cNvPr>
          <p:cNvSpPr txBox="1"/>
          <p:nvPr/>
        </p:nvSpPr>
        <p:spPr>
          <a:xfrm>
            <a:off x="4846513" y="2593768"/>
            <a:ext cx="479660"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23" name="TextBox 22">
            <a:extLst>
              <a:ext uri="{FF2B5EF4-FFF2-40B4-BE49-F238E27FC236}">
                <a16:creationId xmlns:a16="http://schemas.microsoft.com/office/drawing/2014/main" id="{1160444F-B69F-460D-A321-BEFDB2866F39}"/>
              </a:ext>
            </a:extLst>
          </p:cNvPr>
          <p:cNvSpPr txBox="1"/>
          <p:nvPr/>
        </p:nvSpPr>
        <p:spPr>
          <a:xfrm>
            <a:off x="7469478" y="2593768"/>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26" name="Straight Connector 25">
            <a:extLst>
              <a:ext uri="{FF2B5EF4-FFF2-40B4-BE49-F238E27FC236}">
                <a16:creationId xmlns:a16="http://schemas.microsoft.com/office/drawing/2014/main" id="{53A8ADB0-8C82-4DC2-85F8-CE286D7A21F2}"/>
              </a:ext>
            </a:extLst>
          </p:cNvPr>
          <p:cNvCxnSpPr>
            <a:cxnSpLocks/>
          </p:cNvCxnSpPr>
          <p:nvPr/>
        </p:nvCxnSpPr>
        <p:spPr>
          <a:xfrm>
            <a:off x="3688497" y="1526460"/>
            <a:ext cx="3073408" cy="785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E2713CAD-D148-474C-9A09-CBB9A57983C5}"/>
              </a:ext>
            </a:extLst>
          </p:cNvPr>
          <p:cNvCxnSpPr>
            <a:cxnSpLocks/>
          </p:cNvCxnSpPr>
          <p:nvPr/>
        </p:nvCxnSpPr>
        <p:spPr>
          <a:xfrm>
            <a:off x="7227428" y="1618800"/>
            <a:ext cx="385829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9" name="Straight Connector 28">
            <a:extLst>
              <a:ext uri="{FF2B5EF4-FFF2-40B4-BE49-F238E27FC236}">
                <a16:creationId xmlns:a16="http://schemas.microsoft.com/office/drawing/2014/main" id="{8ED65AC2-C0B8-4341-9EB7-FE69A176B31C}"/>
              </a:ext>
            </a:extLst>
          </p:cNvPr>
          <p:cNvCxnSpPr>
            <a:cxnSpLocks/>
          </p:cNvCxnSpPr>
          <p:nvPr/>
        </p:nvCxnSpPr>
        <p:spPr>
          <a:xfrm>
            <a:off x="6924841" y="2577079"/>
            <a:ext cx="1459853"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30" name="Straight Connector 29">
            <a:extLst>
              <a:ext uri="{FF2B5EF4-FFF2-40B4-BE49-F238E27FC236}">
                <a16:creationId xmlns:a16="http://schemas.microsoft.com/office/drawing/2014/main" id="{99A56B17-48C7-4670-8A85-1CF4AF884118}"/>
              </a:ext>
            </a:extLst>
          </p:cNvPr>
          <p:cNvCxnSpPr>
            <a:cxnSpLocks/>
          </p:cNvCxnSpPr>
          <p:nvPr/>
        </p:nvCxnSpPr>
        <p:spPr>
          <a:xfrm flipV="1">
            <a:off x="3890441" y="2527608"/>
            <a:ext cx="2871464" cy="14781"/>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grpSp>
        <p:nvGrpSpPr>
          <p:cNvPr id="38" name="Group 37">
            <a:extLst>
              <a:ext uri="{FF2B5EF4-FFF2-40B4-BE49-F238E27FC236}">
                <a16:creationId xmlns:a16="http://schemas.microsoft.com/office/drawing/2014/main" id="{D10B4629-3366-4BF8-94F2-D70CAE05213A}"/>
              </a:ext>
            </a:extLst>
          </p:cNvPr>
          <p:cNvGrpSpPr/>
          <p:nvPr/>
        </p:nvGrpSpPr>
        <p:grpSpPr>
          <a:xfrm>
            <a:off x="1640604" y="4030147"/>
            <a:ext cx="7548366" cy="689217"/>
            <a:chOff x="964639" y="1684422"/>
            <a:chExt cx="6014162" cy="793339"/>
          </a:xfrm>
        </p:grpSpPr>
        <p:sp>
          <p:nvSpPr>
            <p:cNvPr id="39" name="Rectangle 38">
              <a:extLst>
                <a:ext uri="{FF2B5EF4-FFF2-40B4-BE49-F238E27FC236}">
                  <a16:creationId xmlns:a16="http://schemas.microsoft.com/office/drawing/2014/main" id="{A5BB0782-2BD3-4DC8-9BAF-81858E4A4141}"/>
                </a:ext>
              </a:extLst>
            </p:cNvPr>
            <p:cNvSpPr/>
            <p:nvPr/>
          </p:nvSpPr>
          <p:spPr>
            <a:xfrm>
              <a:off x="964639" y="1684422"/>
              <a:ext cx="6014162" cy="793339"/>
            </a:xfrm>
            <a:prstGeom prst="rect">
              <a:avLst/>
            </a:prstGeom>
            <a:solidFill>
              <a:schemeClr val="bg1"/>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sz="2500" dirty="0">
                  <a:solidFill>
                    <a:schemeClr val="tx1"/>
                  </a:solidFill>
                </a:rPr>
                <a:t>      Cụm C – V làm phụ ngữ trong cụm danh từ</a:t>
              </a:r>
              <a:endParaRPr lang="en-US" sz="2500" dirty="0">
                <a:solidFill>
                  <a:schemeClr val="tx1"/>
                </a:solidFill>
              </a:endParaRPr>
            </a:p>
          </p:txBody>
        </p:sp>
        <p:sp>
          <p:nvSpPr>
            <p:cNvPr id="40" name="Arrow: Right 39">
              <a:extLst>
                <a:ext uri="{FF2B5EF4-FFF2-40B4-BE49-F238E27FC236}">
                  <a16:creationId xmlns:a16="http://schemas.microsoft.com/office/drawing/2014/main" id="{9BC0AB22-0D24-4B9C-A35C-73DF39DB4EB5}"/>
                </a:ext>
              </a:extLst>
            </p:cNvPr>
            <p:cNvSpPr/>
            <p:nvPr/>
          </p:nvSpPr>
          <p:spPr>
            <a:xfrm>
              <a:off x="1202420" y="2020029"/>
              <a:ext cx="479660" cy="151955"/>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grpSp>
      <p:cxnSp>
        <p:nvCxnSpPr>
          <p:cNvPr id="37" name="Straight Connector 36">
            <a:extLst>
              <a:ext uri="{FF2B5EF4-FFF2-40B4-BE49-F238E27FC236}">
                <a16:creationId xmlns:a16="http://schemas.microsoft.com/office/drawing/2014/main" id="{AE3A1C7A-2F38-4C03-ABFD-620BB1664A7C}"/>
              </a:ext>
            </a:extLst>
          </p:cNvPr>
          <p:cNvCxnSpPr>
            <a:cxnSpLocks/>
          </p:cNvCxnSpPr>
          <p:nvPr/>
        </p:nvCxnSpPr>
        <p:spPr>
          <a:xfrm>
            <a:off x="2820034" y="2577079"/>
            <a:ext cx="868463"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34" name="Right Brace 33">
            <a:extLst>
              <a:ext uri="{FF2B5EF4-FFF2-40B4-BE49-F238E27FC236}">
                <a16:creationId xmlns:a16="http://schemas.microsoft.com/office/drawing/2014/main" id="{A89C3E10-3892-4797-9672-B9CB262D86C7}"/>
              </a:ext>
            </a:extLst>
          </p:cNvPr>
          <p:cNvSpPr/>
          <p:nvPr/>
        </p:nvSpPr>
        <p:spPr>
          <a:xfrm rot="5400000">
            <a:off x="5647573" y="1416299"/>
            <a:ext cx="341136" cy="3302678"/>
          </a:xfrm>
          <a:prstGeom prst="rightBrace">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41" name="Straight Connector 40">
            <a:extLst>
              <a:ext uri="{FF2B5EF4-FFF2-40B4-BE49-F238E27FC236}">
                <a16:creationId xmlns:a16="http://schemas.microsoft.com/office/drawing/2014/main" id="{5E1CC30B-BFA9-4BF5-9E71-BD398759A1C0}"/>
              </a:ext>
            </a:extLst>
          </p:cNvPr>
          <p:cNvCxnSpPr>
            <a:stCxn id="34" idx="1"/>
          </p:cNvCxnSpPr>
          <p:nvPr/>
        </p:nvCxnSpPr>
        <p:spPr>
          <a:xfrm>
            <a:off x="5818141" y="3238206"/>
            <a:ext cx="0" cy="68921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3" name="Straight Connector 42">
            <a:extLst>
              <a:ext uri="{FF2B5EF4-FFF2-40B4-BE49-F238E27FC236}">
                <a16:creationId xmlns:a16="http://schemas.microsoft.com/office/drawing/2014/main" id="{B0C492B3-695E-4A8A-A8BC-761790AB4CBF}"/>
              </a:ext>
            </a:extLst>
          </p:cNvPr>
          <p:cNvCxnSpPr>
            <a:cxnSpLocks/>
          </p:cNvCxnSpPr>
          <p:nvPr/>
        </p:nvCxnSpPr>
        <p:spPr>
          <a:xfrm flipH="1">
            <a:off x="3032678" y="3897440"/>
            <a:ext cx="285009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46" name="Straight Arrow Connector 45">
            <a:extLst>
              <a:ext uri="{FF2B5EF4-FFF2-40B4-BE49-F238E27FC236}">
                <a16:creationId xmlns:a16="http://schemas.microsoft.com/office/drawing/2014/main" id="{F75566DA-EB99-440F-83AE-8A298C3C13FD}"/>
              </a:ext>
            </a:extLst>
          </p:cNvPr>
          <p:cNvCxnSpPr/>
          <p:nvPr/>
        </p:nvCxnSpPr>
        <p:spPr>
          <a:xfrm flipV="1">
            <a:off x="2968052" y="2778434"/>
            <a:ext cx="0" cy="1148989"/>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47" name="Rectangle 7">
            <a:extLst>
              <a:ext uri="{FF2B5EF4-FFF2-40B4-BE49-F238E27FC236}">
                <a16:creationId xmlns:a16="http://schemas.microsoft.com/office/drawing/2014/main" id="{B79F60EC-2752-43BC-A82A-2362B72DC729}"/>
              </a:ext>
            </a:extLst>
          </p:cNvPr>
          <p:cNvSpPr>
            <a:spLocks noChangeArrowheads="1"/>
          </p:cNvSpPr>
          <p:nvPr/>
        </p:nvSpPr>
        <p:spPr bwMode="auto">
          <a:xfrm>
            <a:off x="910697" y="4718437"/>
            <a:ext cx="10692108" cy="819351"/>
          </a:xfrm>
          <a:prstGeom prst="rect">
            <a:avLst/>
          </a:prstGeom>
          <a:noFill/>
          <a:ln w="9525">
            <a:noFill/>
            <a:miter lim="800000"/>
            <a:headEnd/>
            <a:tailEnd/>
          </a:ln>
          <a:effectLst/>
          <a:extLst>
            <a:ext uri="{909E8E84-426E-40DD-AFC4-6F175D3DCCD1}">
              <a14:hiddenFill xmlns:a14="http://schemas.microsoft.com/office/drawing/2010/main">
                <a:solidFill>
                  <a:schemeClr val="accent1"/>
                </a:solidFill>
              </a14:hiddenFill>
            </a:ext>
            <a:ext uri="{AF507438-7753-43E0-B8FC-AC1667EBCBE1}">
              <a14:hiddenEffects xmlns:a14="http://schemas.microsoft.com/office/drawing/2010/main">
                <a:effectLst>
                  <a:outerShdw dist="35921" dir="2700000" algn="ctr" rotWithShape="0">
                    <a:schemeClr val="bg2"/>
                  </a:outerShdw>
                </a:effectLst>
              </a14:hiddenEffects>
            </a:ext>
          </a:extLst>
        </p:spPr>
        <p:txBody>
          <a:bodyPr/>
          <a:lstStyle>
            <a:lvl1pPr>
              <a:spcBef>
                <a:spcPct val="20000"/>
              </a:spcBef>
              <a:buChar char="•"/>
              <a:defRPr sz="3200">
                <a:solidFill>
                  <a:schemeClr val="tx1"/>
                </a:solidFill>
                <a:latin typeface=".VnArial" panose="020B7200000000000000" pitchFamily="34" charset="0"/>
              </a:defRPr>
            </a:lvl1pPr>
            <a:lvl2pPr marL="742950" indent="-285750">
              <a:spcBef>
                <a:spcPct val="20000"/>
              </a:spcBef>
              <a:buChar char="–"/>
              <a:defRPr sz="2800">
                <a:solidFill>
                  <a:schemeClr val="tx1"/>
                </a:solidFill>
                <a:latin typeface=".VnArial" panose="020B7200000000000000" pitchFamily="34" charset="0"/>
              </a:defRPr>
            </a:lvl2pPr>
            <a:lvl3pPr marL="1143000" indent="-228600">
              <a:spcBef>
                <a:spcPct val="20000"/>
              </a:spcBef>
              <a:buChar char="•"/>
              <a:defRPr sz="2400">
                <a:solidFill>
                  <a:schemeClr val="tx1"/>
                </a:solidFill>
                <a:latin typeface=".VnArial" panose="020B7200000000000000" pitchFamily="34" charset="0"/>
              </a:defRPr>
            </a:lvl3pPr>
            <a:lvl4pPr marL="1600200" indent="-228600">
              <a:spcBef>
                <a:spcPct val="20000"/>
              </a:spcBef>
              <a:buChar char="–"/>
              <a:defRPr sz="2000">
                <a:solidFill>
                  <a:schemeClr val="tx1"/>
                </a:solidFill>
                <a:latin typeface=".VnArial" panose="020B7200000000000000" pitchFamily="34" charset="0"/>
              </a:defRPr>
            </a:lvl4pPr>
            <a:lvl5pPr marL="2057400" indent="-228600">
              <a:spcBef>
                <a:spcPct val="20000"/>
              </a:spcBef>
              <a:buChar char="»"/>
              <a:defRPr sz="2000">
                <a:solidFill>
                  <a:schemeClr val="tx1"/>
                </a:solidFill>
                <a:latin typeface=".VnArial" panose="020B7200000000000000" pitchFamily="34" charset="0"/>
              </a:defRPr>
            </a:lvl5pPr>
            <a:lvl6pPr marL="2514600" indent="-228600" eaLnBrk="0" fontAlgn="base" hangingPunct="0">
              <a:spcBef>
                <a:spcPct val="20000"/>
              </a:spcBef>
              <a:spcAft>
                <a:spcPct val="0"/>
              </a:spcAft>
              <a:buChar char="»"/>
              <a:defRPr sz="2000">
                <a:solidFill>
                  <a:schemeClr val="tx1"/>
                </a:solidFill>
                <a:latin typeface=".VnArial" panose="020B7200000000000000" pitchFamily="34" charset="0"/>
              </a:defRPr>
            </a:lvl6pPr>
            <a:lvl7pPr marL="2971800" indent="-228600" eaLnBrk="0" fontAlgn="base" hangingPunct="0">
              <a:spcBef>
                <a:spcPct val="20000"/>
              </a:spcBef>
              <a:spcAft>
                <a:spcPct val="0"/>
              </a:spcAft>
              <a:buChar char="»"/>
              <a:defRPr sz="2000">
                <a:solidFill>
                  <a:schemeClr val="tx1"/>
                </a:solidFill>
                <a:latin typeface=".VnArial" panose="020B7200000000000000" pitchFamily="34" charset="0"/>
              </a:defRPr>
            </a:lvl7pPr>
            <a:lvl8pPr marL="3429000" indent="-228600" eaLnBrk="0" fontAlgn="base" hangingPunct="0">
              <a:spcBef>
                <a:spcPct val="20000"/>
              </a:spcBef>
              <a:spcAft>
                <a:spcPct val="0"/>
              </a:spcAft>
              <a:buChar char="»"/>
              <a:defRPr sz="2000">
                <a:solidFill>
                  <a:schemeClr val="tx1"/>
                </a:solidFill>
                <a:latin typeface=".VnArial" panose="020B7200000000000000" pitchFamily="34" charset="0"/>
              </a:defRPr>
            </a:lvl8pPr>
            <a:lvl9pPr marL="3886200" indent="-228600" eaLnBrk="0" fontAlgn="base" hangingPunct="0">
              <a:spcBef>
                <a:spcPct val="20000"/>
              </a:spcBef>
              <a:spcAft>
                <a:spcPct val="0"/>
              </a:spcAft>
              <a:buChar char="»"/>
              <a:defRPr sz="2000">
                <a:solidFill>
                  <a:schemeClr val="tx1"/>
                </a:solidFill>
                <a:latin typeface=".VnArial" panose="020B7200000000000000" pitchFamily="34" charset="0"/>
              </a:defRPr>
            </a:lvl9pPr>
          </a:lstStyle>
          <a:p>
            <a:pPr>
              <a:lnSpc>
                <a:spcPct val="150000"/>
              </a:lnSpc>
              <a:spcBef>
                <a:spcPct val="0"/>
              </a:spcBef>
              <a:buNone/>
            </a:pPr>
            <a:r>
              <a:rPr lang="vi-VN" altLang="en-US" sz="2800" b="1" i="1" dirty="0">
                <a:solidFill>
                  <a:srgbClr val="FFFF00"/>
                </a:solidFill>
                <a:latin typeface="Times New Roman" panose="02020603050405020304" pitchFamily="18" charset="0"/>
                <a:cs typeface="Times New Roman" panose="02020603050405020304" pitchFamily="18" charset="0"/>
              </a:rPr>
              <a:t>3</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b="1" i="1" dirty="0" err="1">
                <a:solidFill>
                  <a:srgbClr val="FFFF00"/>
                </a:solidFill>
                <a:latin typeface="Times New Roman" panose="02020603050405020304" pitchFamily="18" charset="0"/>
                <a:cs typeface="Times New Roman" panose="02020603050405020304" pitchFamily="18" charset="0"/>
              </a:rPr>
              <a:t>Bài</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b="1" i="1" dirty="0" err="1">
                <a:solidFill>
                  <a:srgbClr val="FFFF00"/>
                </a:solidFill>
                <a:latin typeface="Times New Roman" panose="02020603050405020304" pitchFamily="18" charset="0"/>
                <a:cs typeface="Times New Roman" panose="02020603050405020304" pitchFamily="18" charset="0"/>
              </a:rPr>
              <a:t>học</a:t>
            </a:r>
            <a:r>
              <a:rPr lang="en-US" altLang="en-US" sz="2800" b="1" i="1" dirty="0">
                <a:solidFill>
                  <a:srgbClr val="FFFF00"/>
                </a:solidFill>
                <a:latin typeface="Times New Roman" panose="02020603050405020304" pitchFamily="18" charset="0"/>
                <a:cs typeface="Times New Roman" panose="02020603050405020304" pitchFamily="18" charset="0"/>
              </a:rPr>
              <a:t>: </a:t>
            </a:r>
            <a:r>
              <a:rPr lang="en-US" altLang="en-US" sz="2800" i="1" dirty="0" err="1">
                <a:solidFill>
                  <a:schemeClr val="bg1"/>
                </a:solidFill>
                <a:latin typeface="Times New Roman" panose="02020603050405020304" pitchFamily="18" charset="0"/>
                <a:cs typeface="Times New Roman" panose="02020603050405020304" pitchFamily="18" charset="0"/>
              </a:rPr>
              <a:t>Ghi</a:t>
            </a:r>
            <a:r>
              <a:rPr lang="en-US" altLang="en-US" sz="2800" i="1" dirty="0">
                <a:solidFill>
                  <a:schemeClr val="bg1"/>
                </a:solidFill>
                <a:latin typeface="Times New Roman" panose="02020603050405020304" pitchFamily="18" charset="0"/>
                <a:cs typeface="Times New Roman" panose="02020603050405020304" pitchFamily="18" charset="0"/>
              </a:rPr>
              <a:t> </a:t>
            </a:r>
            <a:r>
              <a:rPr lang="en-US" altLang="en-US" sz="2800" i="1" dirty="0" err="1">
                <a:solidFill>
                  <a:schemeClr val="bg1"/>
                </a:solidFill>
                <a:latin typeface="Times New Roman" panose="02020603050405020304" pitchFamily="18" charset="0"/>
                <a:cs typeface="Times New Roman" panose="02020603050405020304" pitchFamily="18" charset="0"/>
              </a:rPr>
              <a:t>nhớ</a:t>
            </a:r>
            <a:r>
              <a:rPr lang="en-US" altLang="en-US" sz="2800" i="1" dirty="0">
                <a:solidFill>
                  <a:schemeClr val="bg1"/>
                </a:solidFill>
                <a:latin typeface="Times New Roman" panose="02020603050405020304" pitchFamily="18" charset="0"/>
                <a:cs typeface="Times New Roman" panose="02020603050405020304" pitchFamily="18" charset="0"/>
              </a:rPr>
              <a:t> ( SGK/ 6</a:t>
            </a:r>
            <a:r>
              <a:rPr lang="vi-VN" altLang="en-US" sz="2800" i="1" dirty="0">
                <a:solidFill>
                  <a:schemeClr val="bg1"/>
                </a:solidFill>
                <a:latin typeface="Times New Roman" panose="02020603050405020304" pitchFamily="18" charset="0"/>
                <a:cs typeface="Times New Roman" panose="02020603050405020304" pitchFamily="18" charset="0"/>
              </a:rPr>
              <a:t>9</a:t>
            </a:r>
            <a:r>
              <a:rPr lang="en-US" altLang="en-US" sz="2800" i="1" dirty="0">
                <a:solidFill>
                  <a:schemeClr val="bg1"/>
                </a:solidFill>
                <a:latin typeface="Times New Roman" panose="02020603050405020304" pitchFamily="18" charset="0"/>
                <a:cs typeface="Times New Roman" panose="02020603050405020304" pitchFamily="18" charset="0"/>
              </a:rPr>
              <a:t>)</a:t>
            </a:r>
            <a:endParaRPr lang="en-US" altLang="en-US" sz="2800" b="0" i="1" dirty="0">
              <a:solidFill>
                <a:schemeClr val="bg1"/>
              </a:solidFill>
              <a:latin typeface="Times New Roman" panose="02020603050405020304" pitchFamily="18" charset="0"/>
              <a:cs typeface="Times New Roman" panose="02020603050405020304" pitchFamily="18" charset="0"/>
            </a:endParaRPr>
          </a:p>
          <a:p>
            <a:pPr algn="just">
              <a:lnSpc>
                <a:spcPct val="150000"/>
              </a:lnSpc>
              <a:spcBef>
                <a:spcPct val="0"/>
              </a:spcBef>
              <a:buNone/>
            </a:pPr>
            <a:r>
              <a:rPr lang="en-US" altLang="en-US" sz="2800" b="0" i="0" dirty="0">
                <a:solidFill>
                  <a:schemeClr val="bg1"/>
                </a:solidFill>
                <a:latin typeface="Times New Roman" panose="02020603050405020304" pitchFamily="18" charset="0"/>
                <a:cs typeface="Times New Roman" panose="02020603050405020304" pitchFamily="18" charset="0"/>
              </a:rPr>
              <a:t>	</a:t>
            </a:r>
            <a:endParaRPr lang="vi-VN" altLang="en-US" sz="2800" b="0" i="0" dirty="0">
              <a:solidFill>
                <a:schemeClr val="bg1"/>
              </a:solidFill>
              <a:latin typeface="Times New Roman" panose="02020603050405020304" pitchFamily="18" charset="0"/>
              <a:cs typeface="Times New Roman" panose="02020603050405020304" pitchFamily="18" charset="0"/>
            </a:endParaRPr>
          </a:p>
        </p:txBody>
      </p:sp>
      <p:sp>
        <p:nvSpPr>
          <p:cNvPr id="48" name="TextBox 47">
            <a:extLst>
              <a:ext uri="{FF2B5EF4-FFF2-40B4-BE49-F238E27FC236}">
                <a16:creationId xmlns:a16="http://schemas.microsoft.com/office/drawing/2014/main" id="{758D9A4E-5601-4081-BD56-88EB86E8AEBE}"/>
              </a:ext>
            </a:extLst>
          </p:cNvPr>
          <p:cNvSpPr txBox="1"/>
          <p:nvPr/>
        </p:nvSpPr>
        <p:spPr>
          <a:xfrm>
            <a:off x="935414" y="5382509"/>
            <a:ext cx="10352187" cy="1016047"/>
          </a:xfrm>
          <a:prstGeom prst="rect">
            <a:avLst/>
          </a:prstGeom>
          <a:noFill/>
        </p:spPr>
        <p:txBody>
          <a:bodyPr wrap="square" rtlCol="0">
            <a:spAutoFit/>
          </a:bodyPr>
          <a:lstStyle/>
          <a:p>
            <a:pPr>
              <a:lnSpc>
                <a:spcPct val="125000"/>
              </a:lnSpc>
            </a:pPr>
            <a:r>
              <a:rPr lang="vi-VN" sz="2500" dirty="0">
                <a:solidFill>
                  <a:schemeClr val="bg1"/>
                </a:solidFill>
              </a:rPr>
              <a:t>- CN, VN, phụ ngữ trong cụm danh từ, động từ, tính từ đều có thể được cấu tạo bằng cụm C-V</a:t>
            </a:r>
            <a:endParaRPr lang="en-US" sz="2500" dirty="0">
              <a:solidFill>
                <a:schemeClr val="bg1"/>
              </a:solidFill>
            </a:endParaRPr>
          </a:p>
        </p:txBody>
      </p:sp>
    </p:spTree>
    <p:extLst>
      <p:ext uri="{BB962C8B-B14F-4D97-AF65-F5344CB8AC3E}">
        <p14:creationId xmlns:p14="http://schemas.microsoft.com/office/powerpoint/2010/main" val="317276059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15"/>
                                        </p:tgtEl>
                                        <p:attrNameLst>
                                          <p:attrName>style.visibility</p:attrName>
                                        </p:attrNameLst>
                                      </p:cBhvr>
                                      <p:to>
                                        <p:strVal val="visible"/>
                                      </p:to>
                                    </p:set>
                                    <p:animEffect transition="in" filter="circle(in)">
                                      <p:cBhvr>
                                        <p:cTn id="7" dur="2000"/>
                                        <p:tgtEl>
                                          <p:spTgt spid="15"/>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16"/>
                                        </p:tgtEl>
                                        <p:attrNameLst>
                                          <p:attrName>style.visibility</p:attrName>
                                        </p:attrNameLst>
                                      </p:cBhvr>
                                      <p:to>
                                        <p:strVal val="visible"/>
                                      </p:to>
                                    </p:set>
                                    <p:animEffect transition="in" filter="wipe(up)">
                                      <p:cBhvr>
                                        <p:cTn id="12" dur="500"/>
                                        <p:tgtEl>
                                          <p:spTgt spid="16"/>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7"/>
                                        </p:tgtEl>
                                        <p:attrNameLst>
                                          <p:attrName>style.visibility</p:attrName>
                                        </p:attrNameLst>
                                      </p:cBhvr>
                                      <p:to>
                                        <p:strVal val="visible"/>
                                      </p:to>
                                    </p:set>
                                    <p:animEffect transition="in" filter="wipe(up)">
                                      <p:cBhvr>
                                        <p:cTn id="15" dur="500"/>
                                        <p:tgtEl>
                                          <p:spTgt spid="17"/>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8"/>
                                        </p:tgtEl>
                                        <p:attrNameLst>
                                          <p:attrName>style.visibility</p:attrName>
                                        </p:attrNameLst>
                                      </p:cBhvr>
                                      <p:to>
                                        <p:strVal val="visible"/>
                                      </p:to>
                                    </p:set>
                                    <p:animEffect transition="in" filter="wipe(up)">
                                      <p:cBhvr>
                                        <p:cTn id="18" dur="500"/>
                                        <p:tgtEl>
                                          <p:spTgt spid="18"/>
                                        </p:tgtEl>
                                      </p:cBhvr>
                                    </p:animEffect>
                                  </p:childTnLst>
                                </p:cTn>
                              </p:par>
                            </p:childTnLst>
                          </p:cTn>
                        </p:par>
                        <p:par>
                          <p:cTn id="19" fill="hold">
                            <p:stCondLst>
                              <p:cond delay="500"/>
                            </p:stCondLst>
                            <p:childTnLst>
                              <p:par>
                                <p:cTn id="20" presetID="22" presetClass="entr" presetSubtype="1" fill="hold" nodeType="afterEffect">
                                  <p:stCondLst>
                                    <p:cond delay="0"/>
                                  </p:stCondLst>
                                  <p:childTnLst>
                                    <p:set>
                                      <p:cBhvr>
                                        <p:cTn id="21" dur="1" fill="hold">
                                          <p:stCondLst>
                                            <p:cond delay="0"/>
                                          </p:stCondLst>
                                        </p:cTn>
                                        <p:tgtEl>
                                          <p:spTgt spid="20"/>
                                        </p:tgtEl>
                                        <p:attrNameLst>
                                          <p:attrName>style.visibility</p:attrName>
                                        </p:attrNameLst>
                                      </p:cBhvr>
                                      <p:to>
                                        <p:strVal val="visible"/>
                                      </p:to>
                                    </p:set>
                                    <p:animEffect transition="in" filter="wipe(up)">
                                      <p:cBhvr>
                                        <p:cTn id="22" dur="500"/>
                                        <p:tgtEl>
                                          <p:spTgt spid="20"/>
                                        </p:tgtEl>
                                      </p:cBhvr>
                                    </p:animEffect>
                                  </p:childTnLst>
                                </p:cTn>
                              </p:par>
                              <p:par>
                                <p:cTn id="23" presetID="22" presetClass="entr" presetSubtype="8" fill="hold" nodeType="withEffect">
                                  <p:stCondLst>
                                    <p:cond delay="0"/>
                                  </p:stCondLst>
                                  <p:childTnLst>
                                    <p:set>
                                      <p:cBhvr>
                                        <p:cTn id="24" dur="1" fill="hold">
                                          <p:stCondLst>
                                            <p:cond delay="0"/>
                                          </p:stCondLst>
                                        </p:cTn>
                                        <p:tgtEl>
                                          <p:spTgt spid="26"/>
                                        </p:tgtEl>
                                        <p:attrNameLst>
                                          <p:attrName>style.visibility</p:attrName>
                                        </p:attrNameLst>
                                      </p:cBhvr>
                                      <p:to>
                                        <p:strVal val="visible"/>
                                      </p:to>
                                    </p:set>
                                    <p:animEffect transition="in" filter="wipe(left)">
                                      <p:cBhvr>
                                        <p:cTn id="25" dur="500"/>
                                        <p:tgtEl>
                                          <p:spTgt spid="26"/>
                                        </p:tgtEl>
                                      </p:cBhvr>
                                    </p:animEffect>
                                  </p:childTnLst>
                                </p:cTn>
                              </p:par>
                              <p:par>
                                <p:cTn id="26" presetID="22" presetClass="entr" presetSubtype="1" fill="hold" grpId="0" nodeType="withEffect">
                                  <p:stCondLst>
                                    <p:cond delay="0"/>
                                  </p:stCondLst>
                                  <p:childTnLst>
                                    <p:set>
                                      <p:cBhvr>
                                        <p:cTn id="27" dur="1" fill="hold">
                                          <p:stCondLst>
                                            <p:cond delay="0"/>
                                          </p:stCondLst>
                                        </p:cTn>
                                        <p:tgtEl>
                                          <p:spTgt spid="21"/>
                                        </p:tgtEl>
                                        <p:attrNameLst>
                                          <p:attrName>style.visibility</p:attrName>
                                        </p:attrNameLst>
                                      </p:cBhvr>
                                      <p:to>
                                        <p:strVal val="visible"/>
                                      </p:to>
                                    </p:set>
                                    <p:animEffect transition="in" filter="wipe(up)">
                                      <p:cBhvr>
                                        <p:cTn id="28" dur="500"/>
                                        <p:tgtEl>
                                          <p:spTgt spid="21"/>
                                        </p:tgtEl>
                                      </p:cBhvr>
                                    </p:animEffect>
                                  </p:childTnLst>
                                </p:cTn>
                              </p:par>
                              <p:par>
                                <p:cTn id="29" presetID="22" presetClass="entr" presetSubtype="8" fill="hold" nodeType="withEffect">
                                  <p:stCondLst>
                                    <p:cond delay="0"/>
                                  </p:stCondLst>
                                  <p:childTnLst>
                                    <p:set>
                                      <p:cBhvr>
                                        <p:cTn id="30" dur="1" fill="hold">
                                          <p:stCondLst>
                                            <p:cond delay="0"/>
                                          </p:stCondLst>
                                        </p:cTn>
                                        <p:tgtEl>
                                          <p:spTgt spid="29"/>
                                        </p:tgtEl>
                                        <p:attrNameLst>
                                          <p:attrName>style.visibility</p:attrName>
                                        </p:attrNameLst>
                                      </p:cBhvr>
                                      <p:to>
                                        <p:strVal val="visible"/>
                                      </p:to>
                                    </p:set>
                                    <p:animEffect transition="in" filter="wipe(left)">
                                      <p:cBhvr>
                                        <p:cTn id="31" dur="500"/>
                                        <p:tgtEl>
                                          <p:spTgt spid="29"/>
                                        </p:tgtEl>
                                      </p:cBhvr>
                                    </p:animEffect>
                                  </p:childTnLst>
                                </p:cTn>
                              </p:par>
                              <p:par>
                                <p:cTn id="32" presetID="22" presetClass="entr" presetSubtype="8" fill="hold" nodeType="withEffect">
                                  <p:stCondLst>
                                    <p:cond delay="0"/>
                                  </p:stCondLst>
                                  <p:childTnLst>
                                    <p:set>
                                      <p:cBhvr>
                                        <p:cTn id="33" dur="1" fill="hold">
                                          <p:stCondLst>
                                            <p:cond delay="0"/>
                                          </p:stCondLst>
                                        </p:cTn>
                                        <p:tgtEl>
                                          <p:spTgt spid="27"/>
                                        </p:tgtEl>
                                        <p:attrNameLst>
                                          <p:attrName>style.visibility</p:attrName>
                                        </p:attrNameLst>
                                      </p:cBhvr>
                                      <p:to>
                                        <p:strVal val="visible"/>
                                      </p:to>
                                    </p:set>
                                    <p:animEffect transition="in" filter="wipe(left)">
                                      <p:cBhvr>
                                        <p:cTn id="34" dur="500"/>
                                        <p:tgtEl>
                                          <p:spTgt spid="27"/>
                                        </p:tgtEl>
                                      </p:cBhvr>
                                    </p:animEffect>
                                  </p:childTnLst>
                                </p:cTn>
                              </p:par>
                              <p:par>
                                <p:cTn id="35" presetID="22" presetClass="entr" presetSubtype="1" fill="hold" grpId="0" nodeType="withEffect">
                                  <p:stCondLst>
                                    <p:cond delay="0"/>
                                  </p:stCondLst>
                                  <p:childTnLst>
                                    <p:set>
                                      <p:cBhvr>
                                        <p:cTn id="36" dur="1" fill="hold">
                                          <p:stCondLst>
                                            <p:cond delay="0"/>
                                          </p:stCondLst>
                                        </p:cTn>
                                        <p:tgtEl>
                                          <p:spTgt spid="23"/>
                                        </p:tgtEl>
                                        <p:attrNameLst>
                                          <p:attrName>style.visibility</p:attrName>
                                        </p:attrNameLst>
                                      </p:cBhvr>
                                      <p:to>
                                        <p:strVal val="visible"/>
                                      </p:to>
                                    </p:set>
                                    <p:animEffect transition="in" filter="wipe(up)">
                                      <p:cBhvr>
                                        <p:cTn id="37" dur="500"/>
                                        <p:tgtEl>
                                          <p:spTgt spid="23"/>
                                        </p:tgtEl>
                                      </p:cBhvr>
                                    </p:animEffect>
                                  </p:childTnLst>
                                </p:cTn>
                              </p:par>
                              <p:par>
                                <p:cTn id="38" presetID="22" presetClass="entr" presetSubtype="8" fill="hold" nodeType="withEffect">
                                  <p:stCondLst>
                                    <p:cond delay="0"/>
                                  </p:stCondLst>
                                  <p:childTnLst>
                                    <p:set>
                                      <p:cBhvr>
                                        <p:cTn id="39" dur="1" fill="hold">
                                          <p:stCondLst>
                                            <p:cond delay="0"/>
                                          </p:stCondLst>
                                        </p:cTn>
                                        <p:tgtEl>
                                          <p:spTgt spid="30"/>
                                        </p:tgtEl>
                                        <p:attrNameLst>
                                          <p:attrName>style.visibility</p:attrName>
                                        </p:attrNameLst>
                                      </p:cBhvr>
                                      <p:to>
                                        <p:strVal val="visible"/>
                                      </p:to>
                                    </p:set>
                                    <p:animEffect transition="in" filter="wipe(left)">
                                      <p:cBhvr>
                                        <p:cTn id="40" dur="500"/>
                                        <p:tgtEl>
                                          <p:spTgt spid="30"/>
                                        </p:tgtEl>
                                      </p:cBhvr>
                                    </p:animEffect>
                                  </p:childTnLst>
                                </p:cTn>
                              </p:par>
                              <p:par>
                                <p:cTn id="41" presetID="22" presetClass="entr" presetSubtype="8" fill="hold" nodeType="withEffect">
                                  <p:stCondLst>
                                    <p:cond delay="0"/>
                                  </p:stCondLst>
                                  <p:childTnLst>
                                    <p:set>
                                      <p:cBhvr>
                                        <p:cTn id="42" dur="1" fill="hold">
                                          <p:stCondLst>
                                            <p:cond delay="0"/>
                                          </p:stCondLst>
                                        </p:cTn>
                                        <p:tgtEl>
                                          <p:spTgt spid="37"/>
                                        </p:tgtEl>
                                        <p:attrNameLst>
                                          <p:attrName>style.visibility</p:attrName>
                                        </p:attrNameLst>
                                      </p:cBhvr>
                                      <p:to>
                                        <p:strVal val="visible"/>
                                      </p:to>
                                    </p:set>
                                    <p:animEffect transition="in" filter="wipe(left)">
                                      <p:cBhvr>
                                        <p:cTn id="43" dur="500"/>
                                        <p:tgtEl>
                                          <p:spTgt spid="37"/>
                                        </p:tgtEl>
                                      </p:cBhvr>
                                    </p:animEffect>
                                  </p:childTnLst>
                                </p:cTn>
                              </p:par>
                            </p:childTnLst>
                          </p:cTn>
                        </p:par>
                      </p:childTnLst>
                    </p:cTn>
                  </p:par>
                  <p:par>
                    <p:cTn id="44" fill="hold">
                      <p:stCondLst>
                        <p:cond delay="indefinite"/>
                      </p:stCondLst>
                      <p:childTnLst>
                        <p:par>
                          <p:cTn id="45" fill="hold">
                            <p:stCondLst>
                              <p:cond delay="0"/>
                            </p:stCondLst>
                            <p:childTnLst>
                              <p:par>
                                <p:cTn id="46" presetID="22" presetClass="entr" presetSubtype="2" fill="hold" grpId="0" nodeType="clickEffect">
                                  <p:stCondLst>
                                    <p:cond delay="0"/>
                                  </p:stCondLst>
                                  <p:childTnLst>
                                    <p:set>
                                      <p:cBhvr>
                                        <p:cTn id="47" dur="1" fill="hold">
                                          <p:stCondLst>
                                            <p:cond delay="0"/>
                                          </p:stCondLst>
                                        </p:cTn>
                                        <p:tgtEl>
                                          <p:spTgt spid="34"/>
                                        </p:tgtEl>
                                        <p:attrNameLst>
                                          <p:attrName>style.visibility</p:attrName>
                                        </p:attrNameLst>
                                      </p:cBhvr>
                                      <p:to>
                                        <p:strVal val="visible"/>
                                      </p:to>
                                    </p:set>
                                    <p:animEffect transition="in" filter="wipe(right)">
                                      <p:cBhvr>
                                        <p:cTn id="48" dur="500"/>
                                        <p:tgtEl>
                                          <p:spTgt spid="34"/>
                                        </p:tgtEl>
                                      </p:cBhvr>
                                    </p:animEffect>
                                  </p:childTnLst>
                                </p:cTn>
                              </p:par>
                              <p:par>
                                <p:cTn id="49" presetID="22" presetClass="entr" presetSubtype="2" fill="hold" nodeType="withEffect">
                                  <p:stCondLst>
                                    <p:cond delay="0"/>
                                  </p:stCondLst>
                                  <p:childTnLst>
                                    <p:set>
                                      <p:cBhvr>
                                        <p:cTn id="50" dur="1" fill="hold">
                                          <p:stCondLst>
                                            <p:cond delay="0"/>
                                          </p:stCondLst>
                                        </p:cTn>
                                        <p:tgtEl>
                                          <p:spTgt spid="41"/>
                                        </p:tgtEl>
                                        <p:attrNameLst>
                                          <p:attrName>style.visibility</p:attrName>
                                        </p:attrNameLst>
                                      </p:cBhvr>
                                      <p:to>
                                        <p:strVal val="visible"/>
                                      </p:to>
                                    </p:set>
                                    <p:animEffect transition="in" filter="wipe(right)">
                                      <p:cBhvr>
                                        <p:cTn id="51" dur="500"/>
                                        <p:tgtEl>
                                          <p:spTgt spid="41"/>
                                        </p:tgtEl>
                                      </p:cBhvr>
                                    </p:animEffect>
                                  </p:childTnLst>
                                </p:cTn>
                              </p:par>
                              <p:par>
                                <p:cTn id="52" presetID="22" presetClass="entr" presetSubtype="2" fill="hold" nodeType="withEffect">
                                  <p:stCondLst>
                                    <p:cond delay="0"/>
                                  </p:stCondLst>
                                  <p:childTnLst>
                                    <p:set>
                                      <p:cBhvr>
                                        <p:cTn id="53" dur="1" fill="hold">
                                          <p:stCondLst>
                                            <p:cond delay="0"/>
                                          </p:stCondLst>
                                        </p:cTn>
                                        <p:tgtEl>
                                          <p:spTgt spid="43"/>
                                        </p:tgtEl>
                                        <p:attrNameLst>
                                          <p:attrName>style.visibility</p:attrName>
                                        </p:attrNameLst>
                                      </p:cBhvr>
                                      <p:to>
                                        <p:strVal val="visible"/>
                                      </p:to>
                                    </p:set>
                                    <p:animEffect transition="in" filter="wipe(right)">
                                      <p:cBhvr>
                                        <p:cTn id="54" dur="500"/>
                                        <p:tgtEl>
                                          <p:spTgt spid="43"/>
                                        </p:tgtEl>
                                      </p:cBhvr>
                                    </p:animEffect>
                                  </p:childTnLst>
                                </p:cTn>
                              </p:par>
                              <p:par>
                                <p:cTn id="55" presetID="22" presetClass="entr" presetSubtype="2" fill="hold" nodeType="withEffect">
                                  <p:stCondLst>
                                    <p:cond delay="0"/>
                                  </p:stCondLst>
                                  <p:childTnLst>
                                    <p:set>
                                      <p:cBhvr>
                                        <p:cTn id="56" dur="1" fill="hold">
                                          <p:stCondLst>
                                            <p:cond delay="0"/>
                                          </p:stCondLst>
                                        </p:cTn>
                                        <p:tgtEl>
                                          <p:spTgt spid="46"/>
                                        </p:tgtEl>
                                        <p:attrNameLst>
                                          <p:attrName>style.visibility</p:attrName>
                                        </p:attrNameLst>
                                      </p:cBhvr>
                                      <p:to>
                                        <p:strVal val="visible"/>
                                      </p:to>
                                    </p:set>
                                    <p:animEffect transition="in" filter="wipe(right)">
                                      <p:cBhvr>
                                        <p:cTn id="57" dur="500"/>
                                        <p:tgtEl>
                                          <p:spTgt spid="46"/>
                                        </p:tgtEl>
                                      </p:cBhvr>
                                    </p:animEffect>
                                  </p:childTnLst>
                                </p:cTn>
                              </p:par>
                            </p:childTnLst>
                          </p:cTn>
                        </p:par>
                      </p:childTnLst>
                    </p:cTn>
                  </p:par>
                  <p:par>
                    <p:cTn id="58" fill="hold">
                      <p:stCondLst>
                        <p:cond delay="indefinite"/>
                      </p:stCondLst>
                      <p:childTnLst>
                        <p:par>
                          <p:cTn id="59" fill="hold">
                            <p:stCondLst>
                              <p:cond delay="0"/>
                            </p:stCondLst>
                            <p:childTnLst>
                              <p:par>
                                <p:cTn id="60" presetID="22" presetClass="entr" presetSubtype="8" fill="hold" nodeType="clickEffect">
                                  <p:stCondLst>
                                    <p:cond delay="0"/>
                                  </p:stCondLst>
                                  <p:childTnLst>
                                    <p:set>
                                      <p:cBhvr>
                                        <p:cTn id="61" dur="1" fill="hold">
                                          <p:stCondLst>
                                            <p:cond delay="0"/>
                                          </p:stCondLst>
                                        </p:cTn>
                                        <p:tgtEl>
                                          <p:spTgt spid="38"/>
                                        </p:tgtEl>
                                        <p:attrNameLst>
                                          <p:attrName>style.visibility</p:attrName>
                                        </p:attrNameLst>
                                      </p:cBhvr>
                                      <p:to>
                                        <p:strVal val="visible"/>
                                      </p:to>
                                    </p:set>
                                    <p:animEffect transition="in" filter="wipe(left)">
                                      <p:cBhvr>
                                        <p:cTn id="62" dur="500"/>
                                        <p:tgtEl>
                                          <p:spTgt spid="38"/>
                                        </p:tgtEl>
                                      </p:cBhvr>
                                    </p:animEffect>
                                  </p:childTnLst>
                                </p:cTn>
                              </p:par>
                            </p:childTnLst>
                          </p:cTn>
                        </p:par>
                      </p:childTnLst>
                    </p:cTn>
                  </p:par>
                  <p:par>
                    <p:cTn id="63" fill="hold">
                      <p:stCondLst>
                        <p:cond delay="indefinite"/>
                      </p:stCondLst>
                      <p:childTnLst>
                        <p:par>
                          <p:cTn id="64" fill="hold">
                            <p:stCondLst>
                              <p:cond delay="0"/>
                            </p:stCondLst>
                            <p:childTnLst>
                              <p:par>
                                <p:cTn id="65" presetID="6" presetClass="entr" presetSubtype="16" fill="hold" grpId="0" nodeType="clickEffect">
                                  <p:stCondLst>
                                    <p:cond delay="0"/>
                                  </p:stCondLst>
                                  <p:childTnLst>
                                    <p:set>
                                      <p:cBhvr>
                                        <p:cTn id="66" dur="1" fill="hold">
                                          <p:stCondLst>
                                            <p:cond delay="0"/>
                                          </p:stCondLst>
                                        </p:cTn>
                                        <p:tgtEl>
                                          <p:spTgt spid="47"/>
                                        </p:tgtEl>
                                        <p:attrNameLst>
                                          <p:attrName>style.visibility</p:attrName>
                                        </p:attrNameLst>
                                      </p:cBhvr>
                                      <p:to>
                                        <p:strVal val="visible"/>
                                      </p:to>
                                    </p:set>
                                    <p:animEffect transition="in" filter="circle(in)">
                                      <p:cBhvr>
                                        <p:cTn id="67" dur="2000"/>
                                        <p:tgtEl>
                                          <p:spTgt spid="47"/>
                                        </p:tgtEl>
                                      </p:cBhvr>
                                    </p:animEffect>
                                  </p:childTnLst>
                                </p:cTn>
                              </p:par>
                            </p:childTnLst>
                          </p:cTn>
                        </p:par>
                      </p:childTnLst>
                    </p:cTn>
                  </p:par>
                  <p:par>
                    <p:cTn id="68" fill="hold">
                      <p:stCondLst>
                        <p:cond delay="indefinite"/>
                      </p:stCondLst>
                      <p:childTnLst>
                        <p:par>
                          <p:cTn id="69" fill="hold">
                            <p:stCondLst>
                              <p:cond delay="0"/>
                            </p:stCondLst>
                            <p:childTnLst>
                              <p:par>
                                <p:cTn id="70" presetID="6" presetClass="entr" presetSubtype="16" fill="hold" grpId="0" nodeType="clickEffect">
                                  <p:stCondLst>
                                    <p:cond delay="0"/>
                                  </p:stCondLst>
                                  <p:childTnLst>
                                    <p:set>
                                      <p:cBhvr>
                                        <p:cTn id="71" dur="1" fill="hold">
                                          <p:stCondLst>
                                            <p:cond delay="0"/>
                                          </p:stCondLst>
                                        </p:cTn>
                                        <p:tgtEl>
                                          <p:spTgt spid="48"/>
                                        </p:tgtEl>
                                        <p:attrNameLst>
                                          <p:attrName>style.visibility</p:attrName>
                                        </p:attrNameLst>
                                      </p:cBhvr>
                                      <p:to>
                                        <p:strVal val="visible"/>
                                      </p:to>
                                    </p:set>
                                    <p:animEffect transition="in" filter="circle(in)">
                                      <p:cBhvr>
                                        <p:cTn id="72" dur="2000"/>
                                        <p:tgtEl>
                                          <p:spTgt spid="4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5" grpId="0"/>
      <p:bldP spid="17" grpId="0" animBg="1"/>
      <p:bldP spid="18" grpId="0" animBg="1"/>
      <p:bldP spid="21" grpId="0"/>
      <p:bldP spid="23" grpId="0"/>
      <p:bldP spid="34" grpId="0" animBg="1"/>
      <p:bldP spid="47" grpId="0"/>
      <p:bldP spid="48"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a:extLst>
              <a:ext uri="{FF2B5EF4-FFF2-40B4-BE49-F238E27FC236}">
                <a16:creationId xmlns:a16="http://schemas.microsoft.com/office/drawing/2014/main" id="{79B03407-EB01-49E4-AC02-72BB3159F0B4}"/>
              </a:ext>
            </a:extLst>
          </p:cNvPr>
          <p:cNvSpPr txBox="1"/>
          <p:nvPr/>
        </p:nvSpPr>
        <p:spPr>
          <a:xfrm>
            <a:off x="730397" y="412018"/>
            <a:ext cx="2837311" cy="523220"/>
          </a:xfrm>
          <a:prstGeom prst="rect">
            <a:avLst/>
          </a:prstGeom>
          <a:noFill/>
        </p:spPr>
        <p:txBody>
          <a:bodyPr wrap="square" rtlCol="0">
            <a:spAutoFit/>
          </a:bodyPr>
          <a:lstStyle/>
          <a:p>
            <a:pPr algn="ctr"/>
            <a:r>
              <a:rPr lang="vi-VN" sz="2800" b="1" dirty="0">
                <a:solidFill>
                  <a:srgbClr val="FFFF00"/>
                </a:solidFill>
              </a:rPr>
              <a:t>III. Luyện tập</a:t>
            </a:r>
            <a:endParaRPr lang="en-US" sz="2800" b="1" dirty="0">
              <a:solidFill>
                <a:srgbClr val="FFFF00"/>
              </a:solidFill>
            </a:endParaRPr>
          </a:p>
        </p:txBody>
      </p:sp>
      <p:sp>
        <p:nvSpPr>
          <p:cNvPr id="6" name="Rectangle 5">
            <a:extLst>
              <a:ext uri="{FF2B5EF4-FFF2-40B4-BE49-F238E27FC236}">
                <a16:creationId xmlns:a16="http://schemas.microsoft.com/office/drawing/2014/main" id="{30F32A28-1492-436E-BD7F-AF51CE11424F}"/>
              </a:ext>
            </a:extLst>
          </p:cNvPr>
          <p:cNvSpPr/>
          <p:nvPr/>
        </p:nvSpPr>
        <p:spPr>
          <a:xfrm>
            <a:off x="730397" y="1483167"/>
            <a:ext cx="11461603" cy="1627753"/>
          </a:xfrm>
          <a:prstGeom prst="rect">
            <a:avLst/>
          </a:prstGeom>
        </p:spPr>
        <p:txBody>
          <a:bodyPr wrap="square">
            <a:spAutoFit/>
          </a:bodyPr>
          <a:lstStyle/>
          <a:p>
            <a:pPr lvl="0">
              <a:lnSpc>
                <a:spcPct val="20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a. Đợi đến lúc vừa nhất, mà chỉ riêng những người chuyên môn mới định được, người ta  gặt mang về.</a:t>
            </a:r>
          </a:p>
        </p:txBody>
      </p:sp>
      <p:sp>
        <p:nvSpPr>
          <p:cNvPr id="7" name="Rectangle 6">
            <a:extLst>
              <a:ext uri="{FF2B5EF4-FFF2-40B4-BE49-F238E27FC236}">
                <a16:creationId xmlns:a16="http://schemas.microsoft.com/office/drawing/2014/main" id="{FBDF7DC0-D1F0-4E75-AA26-4505FCA48C71}"/>
              </a:ext>
            </a:extLst>
          </p:cNvPr>
          <p:cNvSpPr/>
          <p:nvPr/>
        </p:nvSpPr>
        <p:spPr>
          <a:xfrm>
            <a:off x="985230" y="1108729"/>
            <a:ext cx="2293513" cy="477054"/>
          </a:xfrm>
          <a:prstGeom prst="rect">
            <a:avLst/>
          </a:prstGeom>
        </p:spPr>
        <p:txBody>
          <a:bodyPr wrap="none">
            <a:spAutoFit/>
          </a:bodyPr>
          <a:lstStyle/>
          <a:p>
            <a:r>
              <a:rPr lang="vi-VN" altLang="en-US" sz="2500" b="1" i="1" dirty="0">
                <a:solidFill>
                  <a:srgbClr val="FFFF00"/>
                </a:solidFill>
                <a:latin typeface="Times New Roman" panose="02020603050405020304" pitchFamily="18" charset="0"/>
                <a:cs typeface="Times New Roman" panose="02020603050405020304" pitchFamily="18" charset="0"/>
              </a:rPr>
              <a:t>Bài 1/ sgk Tr 69</a:t>
            </a:r>
            <a:endParaRPr lang="en-US" sz="2500" b="1" dirty="0"/>
          </a:p>
        </p:txBody>
      </p:sp>
      <p:cxnSp>
        <p:nvCxnSpPr>
          <p:cNvPr id="9" name="Straight Connector 8">
            <a:extLst>
              <a:ext uri="{FF2B5EF4-FFF2-40B4-BE49-F238E27FC236}">
                <a16:creationId xmlns:a16="http://schemas.microsoft.com/office/drawing/2014/main" id="{A5ADB2E2-DE4D-4E51-AD2E-9E385315A42F}"/>
              </a:ext>
            </a:extLst>
          </p:cNvPr>
          <p:cNvCxnSpPr/>
          <p:nvPr/>
        </p:nvCxnSpPr>
        <p:spPr>
          <a:xfrm flipH="1">
            <a:off x="1890766" y="2505154"/>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3F648D3-4C07-45D2-B003-7A83B95C9B64}"/>
              </a:ext>
            </a:extLst>
          </p:cNvPr>
          <p:cNvSpPr/>
          <p:nvPr/>
        </p:nvSpPr>
        <p:spPr>
          <a:xfrm>
            <a:off x="985230" y="3167133"/>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11" name="Rectangle 10">
            <a:extLst>
              <a:ext uri="{FF2B5EF4-FFF2-40B4-BE49-F238E27FC236}">
                <a16:creationId xmlns:a16="http://schemas.microsoft.com/office/drawing/2014/main" id="{09A9328A-5F25-4E9B-99E1-033C27D4C3A6}"/>
              </a:ext>
            </a:extLst>
          </p:cNvPr>
          <p:cNvSpPr/>
          <p:nvPr/>
        </p:nvSpPr>
        <p:spPr>
          <a:xfrm>
            <a:off x="2487768" y="3120908"/>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12" name="Straight Connector 11">
            <a:extLst>
              <a:ext uri="{FF2B5EF4-FFF2-40B4-BE49-F238E27FC236}">
                <a16:creationId xmlns:a16="http://schemas.microsoft.com/office/drawing/2014/main" id="{1BB5233E-5215-41F2-A187-7EF03B896813}"/>
              </a:ext>
            </a:extLst>
          </p:cNvPr>
          <p:cNvCxnSpPr>
            <a:cxnSpLocks/>
          </p:cNvCxnSpPr>
          <p:nvPr/>
        </p:nvCxnSpPr>
        <p:spPr>
          <a:xfrm flipH="1">
            <a:off x="9464095" y="1794347"/>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3" name="TextBox 12">
            <a:extLst>
              <a:ext uri="{FF2B5EF4-FFF2-40B4-BE49-F238E27FC236}">
                <a16:creationId xmlns:a16="http://schemas.microsoft.com/office/drawing/2014/main" id="{6D70616F-479C-41DF-91AC-C437339AD2F2}"/>
              </a:ext>
            </a:extLst>
          </p:cNvPr>
          <p:cNvSpPr txBox="1"/>
          <p:nvPr/>
        </p:nvSpPr>
        <p:spPr>
          <a:xfrm>
            <a:off x="6445771" y="2297042"/>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14" name="TextBox 13">
            <a:extLst>
              <a:ext uri="{FF2B5EF4-FFF2-40B4-BE49-F238E27FC236}">
                <a16:creationId xmlns:a16="http://schemas.microsoft.com/office/drawing/2014/main" id="{79C0E56E-3224-42BD-BC1E-CBC5CF19049B}"/>
              </a:ext>
            </a:extLst>
          </p:cNvPr>
          <p:cNvSpPr txBox="1"/>
          <p:nvPr/>
        </p:nvSpPr>
        <p:spPr>
          <a:xfrm>
            <a:off x="10454786" y="2313343"/>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15" name="Straight Connector 14">
            <a:extLst>
              <a:ext uri="{FF2B5EF4-FFF2-40B4-BE49-F238E27FC236}">
                <a16:creationId xmlns:a16="http://schemas.microsoft.com/office/drawing/2014/main" id="{215FB6E1-35AD-4720-A706-62BF670D70BB}"/>
              </a:ext>
            </a:extLst>
          </p:cNvPr>
          <p:cNvCxnSpPr>
            <a:cxnSpLocks/>
          </p:cNvCxnSpPr>
          <p:nvPr/>
        </p:nvCxnSpPr>
        <p:spPr>
          <a:xfrm flipV="1">
            <a:off x="9621049" y="2256824"/>
            <a:ext cx="1911349" cy="1020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A8B8AA-22A5-4658-9D5D-D168EF7864D5}"/>
              </a:ext>
            </a:extLst>
          </p:cNvPr>
          <p:cNvCxnSpPr>
            <a:cxnSpLocks/>
          </p:cNvCxnSpPr>
          <p:nvPr/>
        </p:nvCxnSpPr>
        <p:spPr>
          <a:xfrm>
            <a:off x="4721902" y="2240830"/>
            <a:ext cx="4572000" cy="15995"/>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9" name="Straight Connector 18">
            <a:extLst>
              <a:ext uri="{FF2B5EF4-FFF2-40B4-BE49-F238E27FC236}">
                <a16:creationId xmlns:a16="http://schemas.microsoft.com/office/drawing/2014/main" id="{A477E000-09F2-41D6-A8ED-3A38D3955081}"/>
              </a:ext>
            </a:extLst>
          </p:cNvPr>
          <p:cNvCxnSpPr>
            <a:cxnSpLocks/>
          </p:cNvCxnSpPr>
          <p:nvPr/>
        </p:nvCxnSpPr>
        <p:spPr>
          <a:xfrm flipV="1">
            <a:off x="2303352" y="2267029"/>
            <a:ext cx="1758948" cy="2802"/>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21" name="Right Brace 20">
            <a:extLst>
              <a:ext uri="{FF2B5EF4-FFF2-40B4-BE49-F238E27FC236}">
                <a16:creationId xmlns:a16="http://schemas.microsoft.com/office/drawing/2014/main" id="{05F992DC-969C-418F-ACC9-F50EBDD19AB0}"/>
              </a:ext>
            </a:extLst>
          </p:cNvPr>
          <p:cNvSpPr/>
          <p:nvPr/>
        </p:nvSpPr>
        <p:spPr>
          <a:xfrm rot="5400000">
            <a:off x="8156807" y="568106"/>
            <a:ext cx="315014" cy="4436629"/>
          </a:xfrm>
          <a:prstGeom prst="rightBrace">
            <a:avLst/>
          </a:prstGeom>
          <a:ln w="28575">
            <a:solidFill>
              <a:srgbClr val="FFFF00"/>
            </a:solidFill>
          </a:ln>
        </p:spPr>
        <p:style>
          <a:lnRef idx="1">
            <a:schemeClr val="accent1"/>
          </a:lnRef>
          <a:fillRef idx="0">
            <a:schemeClr val="accent1"/>
          </a:fillRef>
          <a:effectRef idx="0">
            <a:schemeClr val="accent1"/>
          </a:effectRef>
          <a:fontRef idx="minor">
            <a:schemeClr val="tx1"/>
          </a:fontRef>
        </p:style>
        <p:txBody>
          <a:bodyPr rtlCol="0" anchor="ctr"/>
          <a:lstStyle/>
          <a:p>
            <a:pPr algn="ctr"/>
            <a:endParaRPr lang="en-US"/>
          </a:p>
        </p:txBody>
      </p:sp>
      <p:cxnSp>
        <p:nvCxnSpPr>
          <p:cNvPr id="24" name="Straight Arrow Connector 23">
            <a:extLst>
              <a:ext uri="{FF2B5EF4-FFF2-40B4-BE49-F238E27FC236}">
                <a16:creationId xmlns:a16="http://schemas.microsoft.com/office/drawing/2014/main" id="{FA1A9BDC-DAD5-44D4-8B96-9E50338B8E22}"/>
              </a:ext>
            </a:extLst>
          </p:cNvPr>
          <p:cNvCxnSpPr>
            <a:cxnSpLocks/>
          </p:cNvCxnSpPr>
          <p:nvPr/>
        </p:nvCxnSpPr>
        <p:spPr>
          <a:xfrm flipV="1">
            <a:off x="4962667" y="2661137"/>
            <a:ext cx="0" cy="87981"/>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cxnSp>
        <p:nvCxnSpPr>
          <p:cNvPr id="27" name="Straight Connector 26">
            <a:extLst>
              <a:ext uri="{FF2B5EF4-FFF2-40B4-BE49-F238E27FC236}">
                <a16:creationId xmlns:a16="http://schemas.microsoft.com/office/drawing/2014/main" id="{5CAE91BE-AF47-4962-8822-C539A2DEFC27}"/>
              </a:ext>
            </a:extLst>
          </p:cNvPr>
          <p:cNvCxnSpPr/>
          <p:nvPr/>
        </p:nvCxnSpPr>
        <p:spPr>
          <a:xfrm>
            <a:off x="6772812" y="2829205"/>
            <a:ext cx="0" cy="689217"/>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8" name="Straight Connector 27">
            <a:extLst>
              <a:ext uri="{FF2B5EF4-FFF2-40B4-BE49-F238E27FC236}">
                <a16:creationId xmlns:a16="http://schemas.microsoft.com/office/drawing/2014/main" id="{BD8F7FCA-6EDE-4751-B678-796D428407D0}"/>
              </a:ext>
            </a:extLst>
          </p:cNvPr>
          <p:cNvCxnSpPr>
            <a:cxnSpLocks/>
          </p:cNvCxnSpPr>
          <p:nvPr/>
        </p:nvCxnSpPr>
        <p:spPr>
          <a:xfrm flipH="1">
            <a:off x="3987349" y="3488439"/>
            <a:ext cx="2850090" cy="0"/>
          </a:xfrm>
          <a:prstGeom prst="line">
            <a:avLst/>
          </a:prstGeom>
          <a:ln w="28575">
            <a:solidFill>
              <a:schemeClr val="bg1"/>
            </a:solidFill>
          </a:ln>
        </p:spPr>
        <p:style>
          <a:lnRef idx="1">
            <a:schemeClr val="accent1"/>
          </a:lnRef>
          <a:fillRef idx="0">
            <a:schemeClr val="accent1"/>
          </a:fillRef>
          <a:effectRef idx="0">
            <a:schemeClr val="accent1"/>
          </a:effectRef>
          <a:fontRef idx="minor">
            <a:schemeClr val="tx1"/>
          </a:fontRef>
        </p:style>
      </p:cxnSp>
      <p:cxnSp>
        <p:nvCxnSpPr>
          <p:cNvPr id="29" name="Straight Arrow Connector 28">
            <a:extLst>
              <a:ext uri="{FF2B5EF4-FFF2-40B4-BE49-F238E27FC236}">
                <a16:creationId xmlns:a16="http://schemas.microsoft.com/office/drawing/2014/main" id="{DA3894AC-C24D-4FA9-822C-411C6804C223}"/>
              </a:ext>
            </a:extLst>
          </p:cNvPr>
          <p:cNvCxnSpPr/>
          <p:nvPr/>
        </p:nvCxnSpPr>
        <p:spPr>
          <a:xfrm flipV="1">
            <a:off x="3922723" y="2369433"/>
            <a:ext cx="0" cy="1148989"/>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C82BFF88-5597-4BFD-BBF3-5F25AC1ABDFC}"/>
              </a:ext>
            </a:extLst>
          </p:cNvPr>
          <p:cNvSpPr txBox="1"/>
          <p:nvPr/>
        </p:nvSpPr>
        <p:spPr>
          <a:xfrm>
            <a:off x="7339962" y="3096133"/>
            <a:ext cx="4121641" cy="477054"/>
          </a:xfrm>
          <a:prstGeom prst="rect">
            <a:avLst/>
          </a:prstGeom>
          <a:noFill/>
        </p:spPr>
        <p:txBody>
          <a:bodyPr wrap="square" rtlCol="0">
            <a:spAutoFit/>
          </a:bodyPr>
          <a:lstStyle/>
          <a:p>
            <a:r>
              <a:rPr lang="vi-VN" sz="2500" dirty="0">
                <a:solidFill>
                  <a:srgbClr val="FFFF00"/>
                </a:solidFill>
              </a:rPr>
              <a:t>Phụ ngữ trong cụm danh từ</a:t>
            </a:r>
            <a:endParaRPr lang="en-US" sz="2500" dirty="0">
              <a:solidFill>
                <a:srgbClr val="FFFF00"/>
              </a:solidFill>
            </a:endParaRPr>
          </a:p>
        </p:txBody>
      </p:sp>
      <p:sp>
        <p:nvSpPr>
          <p:cNvPr id="31" name="Rectangle 30">
            <a:extLst>
              <a:ext uri="{FF2B5EF4-FFF2-40B4-BE49-F238E27FC236}">
                <a16:creationId xmlns:a16="http://schemas.microsoft.com/office/drawing/2014/main" id="{6DDD51AA-8D0F-4A00-B364-39FAD33B5269}"/>
              </a:ext>
            </a:extLst>
          </p:cNvPr>
          <p:cNvSpPr/>
          <p:nvPr/>
        </p:nvSpPr>
        <p:spPr>
          <a:xfrm>
            <a:off x="730397" y="3803918"/>
            <a:ext cx="6703801" cy="796757"/>
          </a:xfrm>
          <a:prstGeom prst="rect">
            <a:avLst/>
          </a:prstGeom>
        </p:spPr>
        <p:txBody>
          <a:bodyPr wrap="square">
            <a:spAutoFit/>
          </a:bodyPr>
          <a:lstStyle/>
          <a:p>
            <a:pPr lvl="0">
              <a:lnSpc>
                <a:spcPct val="20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b. Trung đội trưởng Bính  khuôn mặt   đầy đặn.</a:t>
            </a:r>
          </a:p>
        </p:txBody>
      </p:sp>
      <p:cxnSp>
        <p:nvCxnSpPr>
          <p:cNvPr id="32" name="Straight Connector 31">
            <a:extLst>
              <a:ext uri="{FF2B5EF4-FFF2-40B4-BE49-F238E27FC236}">
                <a16:creationId xmlns:a16="http://schemas.microsoft.com/office/drawing/2014/main" id="{39C6042C-1F4E-4889-A750-6E2B268A5605}"/>
              </a:ext>
            </a:extLst>
          </p:cNvPr>
          <p:cNvCxnSpPr/>
          <p:nvPr/>
        </p:nvCxnSpPr>
        <p:spPr>
          <a:xfrm flipH="1">
            <a:off x="4188750" y="4010393"/>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33" name="Rectangle 32">
            <a:extLst>
              <a:ext uri="{FF2B5EF4-FFF2-40B4-BE49-F238E27FC236}">
                <a16:creationId xmlns:a16="http://schemas.microsoft.com/office/drawing/2014/main" id="{AC3EF5F7-F897-4FCB-9A04-7469735A6AE3}"/>
              </a:ext>
            </a:extLst>
          </p:cNvPr>
          <p:cNvSpPr/>
          <p:nvPr/>
        </p:nvSpPr>
        <p:spPr>
          <a:xfrm>
            <a:off x="2521641" y="3788499"/>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34" name="Rectangle 33">
            <a:extLst>
              <a:ext uri="{FF2B5EF4-FFF2-40B4-BE49-F238E27FC236}">
                <a16:creationId xmlns:a16="http://schemas.microsoft.com/office/drawing/2014/main" id="{AF609A15-0FE2-4817-BCF3-458BE58F1FAF}"/>
              </a:ext>
            </a:extLst>
          </p:cNvPr>
          <p:cNvSpPr/>
          <p:nvPr/>
        </p:nvSpPr>
        <p:spPr>
          <a:xfrm>
            <a:off x="5203681" y="3776947"/>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35" name="Straight Connector 34">
            <a:extLst>
              <a:ext uri="{FF2B5EF4-FFF2-40B4-BE49-F238E27FC236}">
                <a16:creationId xmlns:a16="http://schemas.microsoft.com/office/drawing/2014/main" id="{B87A7F8B-C732-40B0-9A02-36DFD5ED05EB}"/>
              </a:ext>
            </a:extLst>
          </p:cNvPr>
          <p:cNvCxnSpPr>
            <a:cxnSpLocks/>
          </p:cNvCxnSpPr>
          <p:nvPr/>
        </p:nvCxnSpPr>
        <p:spPr>
          <a:xfrm flipH="1">
            <a:off x="5913181" y="4080406"/>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36" name="TextBox 35">
            <a:extLst>
              <a:ext uri="{FF2B5EF4-FFF2-40B4-BE49-F238E27FC236}">
                <a16:creationId xmlns:a16="http://schemas.microsoft.com/office/drawing/2014/main" id="{C3FC7B6A-EF0E-4C7B-8E62-39851D0B20FA}"/>
              </a:ext>
            </a:extLst>
          </p:cNvPr>
          <p:cNvSpPr txBox="1"/>
          <p:nvPr/>
        </p:nvSpPr>
        <p:spPr>
          <a:xfrm>
            <a:off x="4700464" y="4621516"/>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37" name="TextBox 36">
            <a:extLst>
              <a:ext uri="{FF2B5EF4-FFF2-40B4-BE49-F238E27FC236}">
                <a16:creationId xmlns:a16="http://schemas.microsoft.com/office/drawing/2014/main" id="{7E94C322-882C-4E87-B7DB-28D2F1F2D68A}"/>
              </a:ext>
            </a:extLst>
          </p:cNvPr>
          <p:cNvSpPr txBox="1"/>
          <p:nvPr/>
        </p:nvSpPr>
        <p:spPr>
          <a:xfrm>
            <a:off x="6293152" y="4600675"/>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38" name="TextBox 37">
            <a:extLst>
              <a:ext uri="{FF2B5EF4-FFF2-40B4-BE49-F238E27FC236}">
                <a16:creationId xmlns:a16="http://schemas.microsoft.com/office/drawing/2014/main" id="{731A2A35-D2AF-42B4-9DC8-6804BA46ABCD}"/>
              </a:ext>
            </a:extLst>
          </p:cNvPr>
          <p:cNvSpPr txBox="1"/>
          <p:nvPr/>
        </p:nvSpPr>
        <p:spPr>
          <a:xfrm>
            <a:off x="4192674" y="4915693"/>
            <a:ext cx="2795648" cy="477054"/>
          </a:xfrm>
          <a:prstGeom prst="rect">
            <a:avLst/>
          </a:prstGeom>
          <a:noFill/>
        </p:spPr>
        <p:txBody>
          <a:bodyPr wrap="square" rtlCol="0">
            <a:spAutoFit/>
          </a:bodyPr>
          <a:lstStyle/>
          <a:p>
            <a:r>
              <a:rPr lang="vi-VN" sz="2500" dirty="0">
                <a:solidFill>
                  <a:srgbClr val="FFFF00"/>
                </a:solidFill>
              </a:rPr>
              <a:t>Vị ngữ trong câu</a:t>
            </a:r>
            <a:endParaRPr lang="en-US" sz="2500" dirty="0">
              <a:solidFill>
                <a:srgbClr val="FFFF00"/>
              </a:solidFill>
            </a:endParaRPr>
          </a:p>
        </p:txBody>
      </p:sp>
    </p:spTree>
    <p:extLst>
      <p:ext uri="{BB962C8B-B14F-4D97-AF65-F5344CB8AC3E}">
        <p14:creationId xmlns:p14="http://schemas.microsoft.com/office/powerpoint/2010/main" val="3715012310"/>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circle(in)">
                                      <p:cBhvr>
                                        <p:cTn id="7" dur="2000"/>
                                        <p:tgtEl>
                                          <p:spTgt spid="4"/>
                                        </p:tgtEl>
                                      </p:cBhvr>
                                    </p:animEffect>
                                  </p:childTnLst>
                                </p:cTn>
                              </p:par>
                            </p:childTnLst>
                          </p:cTn>
                        </p:par>
                        <p:par>
                          <p:cTn id="8" fill="hold">
                            <p:stCondLst>
                              <p:cond delay="2000"/>
                            </p:stCondLst>
                            <p:childTnLst>
                              <p:par>
                                <p:cTn id="9" presetID="42" presetClass="entr" presetSubtype="0" fill="hold" grpId="0" nodeType="afterEffect">
                                  <p:stCondLst>
                                    <p:cond delay="0"/>
                                  </p:stCondLst>
                                  <p:childTnLst>
                                    <p:set>
                                      <p:cBhvr>
                                        <p:cTn id="10" dur="1" fill="hold">
                                          <p:stCondLst>
                                            <p:cond delay="0"/>
                                          </p:stCondLst>
                                        </p:cTn>
                                        <p:tgtEl>
                                          <p:spTgt spid="7"/>
                                        </p:tgtEl>
                                        <p:attrNameLst>
                                          <p:attrName>style.visibility</p:attrName>
                                        </p:attrNameLst>
                                      </p:cBhvr>
                                      <p:to>
                                        <p:strVal val="visible"/>
                                      </p:to>
                                    </p:set>
                                    <p:animEffect transition="in" filter="fade">
                                      <p:cBhvr>
                                        <p:cTn id="11" dur="1000"/>
                                        <p:tgtEl>
                                          <p:spTgt spid="7"/>
                                        </p:tgtEl>
                                      </p:cBhvr>
                                    </p:animEffect>
                                    <p:anim calcmode="lin" valueType="num">
                                      <p:cBhvr>
                                        <p:cTn id="12" dur="1000" fill="hold"/>
                                        <p:tgtEl>
                                          <p:spTgt spid="7"/>
                                        </p:tgtEl>
                                        <p:attrNameLst>
                                          <p:attrName>ppt_x</p:attrName>
                                        </p:attrNameLst>
                                      </p:cBhvr>
                                      <p:tavLst>
                                        <p:tav tm="0">
                                          <p:val>
                                            <p:strVal val="#ppt_x"/>
                                          </p:val>
                                        </p:tav>
                                        <p:tav tm="100000">
                                          <p:val>
                                            <p:strVal val="#ppt_x"/>
                                          </p:val>
                                        </p:tav>
                                      </p:tavLst>
                                    </p:anim>
                                    <p:anim calcmode="lin" valueType="num">
                                      <p:cBhvr>
                                        <p:cTn id="13" dur="1000" fill="hold"/>
                                        <p:tgtEl>
                                          <p:spTgt spid="7"/>
                                        </p:tgtEl>
                                        <p:attrNameLst>
                                          <p:attrName>ppt_y</p:attrName>
                                        </p:attrNameLst>
                                      </p:cBhvr>
                                      <p:tavLst>
                                        <p:tav tm="0">
                                          <p:val>
                                            <p:strVal val="#ppt_y+.1"/>
                                          </p:val>
                                        </p:tav>
                                        <p:tav tm="100000">
                                          <p:val>
                                            <p:strVal val="#ppt_y"/>
                                          </p:val>
                                        </p:tav>
                                      </p:tavLst>
                                    </p:anim>
                                  </p:childTnLst>
                                </p:cTn>
                              </p:par>
                            </p:childTnLst>
                          </p:cTn>
                        </p:par>
                      </p:childTnLst>
                    </p:cTn>
                  </p:par>
                  <p:par>
                    <p:cTn id="14" fill="hold">
                      <p:stCondLst>
                        <p:cond delay="indefinite"/>
                      </p:stCondLst>
                      <p:childTnLst>
                        <p:par>
                          <p:cTn id="15" fill="hold">
                            <p:stCondLst>
                              <p:cond delay="0"/>
                            </p:stCondLst>
                            <p:childTnLst>
                              <p:par>
                                <p:cTn id="16" presetID="6" presetClass="entr" presetSubtype="16" fill="hold" grpId="0" nodeType="clickEffect">
                                  <p:stCondLst>
                                    <p:cond delay="0"/>
                                  </p:stCondLst>
                                  <p:childTnLst>
                                    <p:set>
                                      <p:cBhvr>
                                        <p:cTn id="17" dur="1" fill="hold">
                                          <p:stCondLst>
                                            <p:cond delay="0"/>
                                          </p:stCondLst>
                                        </p:cTn>
                                        <p:tgtEl>
                                          <p:spTgt spid="6"/>
                                        </p:tgtEl>
                                        <p:attrNameLst>
                                          <p:attrName>style.visibility</p:attrName>
                                        </p:attrNameLst>
                                      </p:cBhvr>
                                      <p:to>
                                        <p:strVal val="visible"/>
                                      </p:to>
                                    </p:set>
                                    <p:animEffect transition="in" filter="circle(in)">
                                      <p:cBhvr>
                                        <p:cTn id="18" dur="2000"/>
                                        <p:tgtEl>
                                          <p:spTgt spid="6"/>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9"/>
                                        </p:tgtEl>
                                        <p:attrNameLst>
                                          <p:attrName>style.visibility</p:attrName>
                                        </p:attrNameLst>
                                      </p:cBhvr>
                                      <p:to>
                                        <p:strVal val="visible"/>
                                      </p:to>
                                    </p:set>
                                    <p:animEffect transition="in" filter="wipe(up)">
                                      <p:cBhvr>
                                        <p:cTn id="23" dur="500"/>
                                        <p:tgtEl>
                                          <p:spTgt spid="9"/>
                                        </p:tgtEl>
                                      </p:cBhvr>
                                    </p:animEffect>
                                  </p:childTnLst>
                                </p:cTn>
                              </p:par>
                              <p:par>
                                <p:cTn id="24" presetID="22" presetClass="entr" presetSubtype="1" fill="hold" grpId="0" nodeType="with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wipe(up)">
                                      <p:cBhvr>
                                        <p:cTn id="26" dur="500"/>
                                        <p:tgtEl>
                                          <p:spTgt spid="10"/>
                                        </p:tgtEl>
                                      </p:cBhvr>
                                    </p:animEffect>
                                  </p:childTnLst>
                                </p:cTn>
                              </p:par>
                              <p:par>
                                <p:cTn id="27" presetID="22" presetClass="entr" presetSubtype="1" fill="hold" grpId="0" nodeType="withEffect">
                                  <p:stCondLst>
                                    <p:cond delay="0"/>
                                  </p:stCondLst>
                                  <p:childTnLst>
                                    <p:set>
                                      <p:cBhvr>
                                        <p:cTn id="28" dur="1" fill="hold">
                                          <p:stCondLst>
                                            <p:cond delay="0"/>
                                          </p:stCondLst>
                                        </p:cTn>
                                        <p:tgtEl>
                                          <p:spTgt spid="11"/>
                                        </p:tgtEl>
                                        <p:attrNameLst>
                                          <p:attrName>style.visibility</p:attrName>
                                        </p:attrNameLst>
                                      </p:cBhvr>
                                      <p:to>
                                        <p:strVal val="visible"/>
                                      </p:to>
                                    </p:set>
                                    <p:animEffect transition="in" filter="wipe(up)">
                                      <p:cBhvr>
                                        <p:cTn id="29" dur="500"/>
                                        <p:tgtEl>
                                          <p:spTgt spid="11"/>
                                        </p:tgtEl>
                                      </p:cBhvr>
                                    </p:animEffect>
                                  </p:childTnLst>
                                </p:cTn>
                              </p:par>
                            </p:childTnLst>
                          </p:cTn>
                        </p:par>
                      </p:childTnLst>
                    </p:cTn>
                  </p:par>
                  <p:par>
                    <p:cTn id="30" fill="hold">
                      <p:stCondLst>
                        <p:cond delay="indefinite"/>
                      </p:stCondLst>
                      <p:childTnLst>
                        <p:par>
                          <p:cTn id="31" fill="hold">
                            <p:stCondLst>
                              <p:cond delay="0"/>
                            </p:stCondLst>
                            <p:childTnLst>
                              <p:par>
                                <p:cTn id="32" presetID="22" presetClass="entr" presetSubtype="1" fill="hold" nodeType="clickEffect">
                                  <p:stCondLst>
                                    <p:cond delay="0"/>
                                  </p:stCondLst>
                                  <p:childTnLst>
                                    <p:set>
                                      <p:cBhvr>
                                        <p:cTn id="33" dur="1" fill="hold">
                                          <p:stCondLst>
                                            <p:cond delay="0"/>
                                          </p:stCondLst>
                                        </p:cTn>
                                        <p:tgtEl>
                                          <p:spTgt spid="12"/>
                                        </p:tgtEl>
                                        <p:attrNameLst>
                                          <p:attrName>style.visibility</p:attrName>
                                        </p:attrNameLst>
                                      </p:cBhvr>
                                      <p:to>
                                        <p:strVal val="visible"/>
                                      </p:to>
                                    </p:set>
                                    <p:animEffect transition="in" filter="wipe(up)">
                                      <p:cBhvr>
                                        <p:cTn id="34" dur="500"/>
                                        <p:tgtEl>
                                          <p:spTgt spid="12"/>
                                        </p:tgtEl>
                                      </p:cBhvr>
                                    </p:animEffect>
                                  </p:childTnLst>
                                </p:cTn>
                              </p:par>
                            </p:childTnLst>
                          </p:cTn>
                        </p:par>
                        <p:par>
                          <p:cTn id="35" fill="hold">
                            <p:stCondLst>
                              <p:cond delay="500"/>
                            </p:stCondLst>
                            <p:childTnLst>
                              <p:par>
                                <p:cTn id="36" presetID="22" presetClass="entr" presetSubtype="8" fill="hold" nodeType="afterEffect">
                                  <p:stCondLst>
                                    <p:cond delay="0"/>
                                  </p:stCondLst>
                                  <p:childTnLst>
                                    <p:set>
                                      <p:cBhvr>
                                        <p:cTn id="37" dur="1" fill="hold">
                                          <p:stCondLst>
                                            <p:cond delay="0"/>
                                          </p:stCondLst>
                                        </p:cTn>
                                        <p:tgtEl>
                                          <p:spTgt spid="16"/>
                                        </p:tgtEl>
                                        <p:attrNameLst>
                                          <p:attrName>style.visibility</p:attrName>
                                        </p:attrNameLst>
                                      </p:cBhvr>
                                      <p:to>
                                        <p:strVal val="visible"/>
                                      </p:to>
                                    </p:set>
                                    <p:animEffect transition="in" filter="wipe(left)">
                                      <p:cBhvr>
                                        <p:cTn id="38" dur="500"/>
                                        <p:tgtEl>
                                          <p:spTgt spid="16"/>
                                        </p:tgtEl>
                                      </p:cBhvr>
                                    </p:animEffect>
                                  </p:childTnLst>
                                </p:cTn>
                              </p:par>
                            </p:childTnLst>
                          </p:cTn>
                        </p:par>
                        <p:par>
                          <p:cTn id="39" fill="hold">
                            <p:stCondLst>
                              <p:cond delay="1000"/>
                            </p:stCondLst>
                            <p:childTnLst>
                              <p:par>
                                <p:cTn id="40" presetID="22" presetClass="entr" presetSubtype="8" fill="hold" nodeType="afterEffect">
                                  <p:stCondLst>
                                    <p:cond delay="0"/>
                                  </p:stCondLst>
                                  <p:childTnLst>
                                    <p:set>
                                      <p:cBhvr>
                                        <p:cTn id="41" dur="1" fill="hold">
                                          <p:stCondLst>
                                            <p:cond delay="0"/>
                                          </p:stCondLst>
                                        </p:cTn>
                                        <p:tgtEl>
                                          <p:spTgt spid="15"/>
                                        </p:tgtEl>
                                        <p:attrNameLst>
                                          <p:attrName>style.visibility</p:attrName>
                                        </p:attrNameLst>
                                      </p:cBhvr>
                                      <p:to>
                                        <p:strVal val="visible"/>
                                      </p:to>
                                    </p:set>
                                    <p:animEffect transition="in" filter="wipe(left)">
                                      <p:cBhvr>
                                        <p:cTn id="42" dur="500"/>
                                        <p:tgtEl>
                                          <p:spTgt spid="15"/>
                                        </p:tgtEl>
                                      </p:cBhvr>
                                    </p:animEffect>
                                  </p:childTnLst>
                                </p:cTn>
                              </p:par>
                              <p:par>
                                <p:cTn id="43" presetID="22" presetClass="entr" presetSubtype="1" fill="hold" grpId="0" nodeType="withEffect">
                                  <p:stCondLst>
                                    <p:cond delay="0"/>
                                  </p:stCondLst>
                                  <p:childTnLst>
                                    <p:set>
                                      <p:cBhvr>
                                        <p:cTn id="44" dur="1" fill="hold">
                                          <p:stCondLst>
                                            <p:cond delay="0"/>
                                          </p:stCondLst>
                                        </p:cTn>
                                        <p:tgtEl>
                                          <p:spTgt spid="13"/>
                                        </p:tgtEl>
                                        <p:attrNameLst>
                                          <p:attrName>style.visibility</p:attrName>
                                        </p:attrNameLst>
                                      </p:cBhvr>
                                      <p:to>
                                        <p:strVal val="visible"/>
                                      </p:to>
                                    </p:set>
                                    <p:animEffect transition="in" filter="wipe(up)">
                                      <p:cBhvr>
                                        <p:cTn id="45" dur="500"/>
                                        <p:tgtEl>
                                          <p:spTgt spid="13"/>
                                        </p:tgtEl>
                                      </p:cBhvr>
                                    </p:animEffect>
                                  </p:childTnLst>
                                </p:cTn>
                              </p:par>
                              <p:par>
                                <p:cTn id="46" presetID="22" presetClass="entr" presetSubtype="1" fill="hold" grpId="0" nodeType="withEffect">
                                  <p:stCondLst>
                                    <p:cond delay="0"/>
                                  </p:stCondLst>
                                  <p:childTnLst>
                                    <p:set>
                                      <p:cBhvr>
                                        <p:cTn id="47" dur="1" fill="hold">
                                          <p:stCondLst>
                                            <p:cond delay="0"/>
                                          </p:stCondLst>
                                        </p:cTn>
                                        <p:tgtEl>
                                          <p:spTgt spid="14"/>
                                        </p:tgtEl>
                                        <p:attrNameLst>
                                          <p:attrName>style.visibility</p:attrName>
                                        </p:attrNameLst>
                                      </p:cBhvr>
                                      <p:to>
                                        <p:strVal val="visible"/>
                                      </p:to>
                                    </p:set>
                                    <p:animEffect transition="in" filter="wipe(up)">
                                      <p:cBhvr>
                                        <p:cTn id="48" dur="500"/>
                                        <p:tgtEl>
                                          <p:spTgt spid="14"/>
                                        </p:tgtEl>
                                      </p:cBhvr>
                                    </p:animEffect>
                                  </p:childTnLst>
                                </p:cTn>
                              </p:par>
                            </p:childTnLst>
                          </p:cTn>
                        </p:par>
                      </p:childTnLst>
                    </p:cTn>
                  </p:par>
                  <p:par>
                    <p:cTn id="49" fill="hold">
                      <p:stCondLst>
                        <p:cond delay="indefinite"/>
                      </p:stCondLst>
                      <p:childTnLst>
                        <p:par>
                          <p:cTn id="50" fill="hold">
                            <p:stCondLst>
                              <p:cond delay="0"/>
                            </p:stCondLst>
                            <p:childTnLst>
                              <p:par>
                                <p:cTn id="51" presetID="22" presetClass="entr" presetSubtype="8" fill="hold" nodeType="clickEffect">
                                  <p:stCondLst>
                                    <p:cond delay="0"/>
                                  </p:stCondLst>
                                  <p:childTnLst>
                                    <p:set>
                                      <p:cBhvr>
                                        <p:cTn id="52" dur="1" fill="hold">
                                          <p:stCondLst>
                                            <p:cond delay="0"/>
                                          </p:stCondLst>
                                        </p:cTn>
                                        <p:tgtEl>
                                          <p:spTgt spid="19"/>
                                        </p:tgtEl>
                                        <p:attrNameLst>
                                          <p:attrName>style.visibility</p:attrName>
                                        </p:attrNameLst>
                                      </p:cBhvr>
                                      <p:to>
                                        <p:strVal val="visible"/>
                                      </p:to>
                                    </p:set>
                                    <p:animEffect transition="in" filter="wipe(left)">
                                      <p:cBhvr>
                                        <p:cTn id="53" dur="500"/>
                                        <p:tgtEl>
                                          <p:spTgt spid="19"/>
                                        </p:tgtEl>
                                      </p:cBhvr>
                                    </p:animEffect>
                                  </p:childTnLst>
                                </p:cTn>
                              </p:par>
                            </p:childTnLst>
                          </p:cTn>
                        </p:par>
                        <p:par>
                          <p:cTn id="54" fill="hold">
                            <p:stCondLst>
                              <p:cond delay="500"/>
                            </p:stCondLst>
                            <p:childTnLst>
                              <p:par>
                                <p:cTn id="55" presetID="22" presetClass="entr" presetSubtype="2" fill="hold" grpId="0" nodeType="afterEffect">
                                  <p:stCondLst>
                                    <p:cond delay="0"/>
                                  </p:stCondLst>
                                  <p:childTnLst>
                                    <p:set>
                                      <p:cBhvr>
                                        <p:cTn id="56" dur="1" fill="hold">
                                          <p:stCondLst>
                                            <p:cond delay="0"/>
                                          </p:stCondLst>
                                        </p:cTn>
                                        <p:tgtEl>
                                          <p:spTgt spid="21"/>
                                        </p:tgtEl>
                                        <p:attrNameLst>
                                          <p:attrName>style.visibility</p:attrName>
                                        </p:attrNameLst>
                                      </p:cBhvr>
                                      <p:to>
                                        <p:strVal val="visible"/>
                                      </p:to>
                                    </p:set>
                                    <p:animEffect transition="in" filter="wipe(right)">
                                      <p:cBhvr>
                                        <p:cTn id="57" dur="500"/>
                                        <p:tgtEl>
                                          <p:spTgt spid="21"/>
                                        </p:tgtEl>
                                      </p:cBhvr>
                                    </p:animEffect>
                                  </p:childTnLst>
                                </p:cTn>
                              </p:par>
                              <p:par>
                                <p:cTn id="58" presetID="22" presetClass="entr" presetSubtype="2" fill="hold" nodeType="withEffect">
                                  <p:stCondLst>
                                    <p:cond delay="0"/>
                                  </p:stCondLst>
                                  <p:childTnLst>
                                    <p:set>
                                      <p:cBhvr>
                                        <p:cTn id="59" dur="1" fill="hold">
                                          <p:stCondLst>
                                            <p:cond delay="0"/>
                                          </p:stCondLst>
                                        </p:cTn>
                                        <p:tgtEl>
                                          <p:spTgt spid="27"/>
                                        </p:tgtEl>
                                        <p:attrNameLst>
                                          <p:attrName>style.visibility</p:attrName>
                                        </p:attrNameLst>
                                      </p:cBhvr>
                                      <p:to>
                                        <p:strVal val="visible"/>
                                      </p:to>
                                    </p:set>
                                    <p:animEffect transition="in" filter="wipe(right)">
                                      <p:cBhvr>
                                        <p:cTn id="60" dur="500"/>
                                        <p:tgtEl>
                                          <p:spTgt spid="27"/>
                                        </p:tgtEl>
                                      </p:cBhvr>
                                    </p:animEffect>
                                  </p:childTnLst>
                                </p:cTn>
                              </p:par>
                              <p:par>
                                <p:cTn id="61" presetID="22" presetClass="entr" presetSubtype="2" fill="hold" nodeType="withEffect">
                                  <p:stCondLst>
                                    <p:cond delay="0"/>
                                  </p:stCondLst>
                                  <p:childTnLst>
                                    <p:set>
                                      <p:cBhvr>
                                        <p:cTn id="62" dur="1" fill="hold">
                                          <p:stCondLst>
                                            <p:cond delay="0"/>
                                          </p:stCondLst>
                                        </p:cTn>
                                        <p:tgtEl>
                                          <p:spTgt spid="28"/>
                                        </p:tgtEl>
                                        <p:attrNameLst>
                                          <p:attrName>style.visibility</p:attrName>
                                        </p:attrNameLst>
                                      </p:cBhvr>
                                      <p:to>
                                        <p:strVal val="visible"/>
                                      </p:to>
                                    </p:set>
                                    <p:animEffect transition="in" filter="wipe(right)">
                                      <p:cBhvr>
                                        <p:cTn id="63" dur="500"/>
                                        <p:tgtEl>
                                          <p:spTgt spid="28"/>
                                        </p:tgtEl>
                                      </p:cBhvr>
                                    </p:animEffect>
                                  </p:childTnLst>
                                </p:cTn>
                              </p:par>
                              <p:par>
                                <p:cTn id="64" presetID="22" presetClass="entr" presetSubtype="2" fill="hold" nodeType="withEffect">
                                  <p:stCondLst>
                                    <p:cond delay="0"/>
                                  </p:stCondLst>
                                  <p:childTnLst>
                                    <p:set>
                                      <p:cBhvr>
                                        <p:cTn id="65" dur="1" fill="hold">
                                          <p:stCondLst>
                                            <p:cond delay="0"/>
                                          </p:stCondLst>
                                        </p:cTn>
                                        <p:tgtEl>
                                          <p:spTgt spid="29"/>
                                        </p:tgtEl>
                                        <p:attrNameLst>
                                          <p:attrName>style.visibility</p:attrName>
                                        </p:attrNameLst>
                                      </p:cBhvr>
                                      <p:to>
                                        <p:strVal val="visible"/>
                                      </p:to>
                                    </p:set>
                                    <p:animEffect transition="in" filter="wipe(right)">
                                      <p:cBhvr>
                                        <p:cTn id="66" dur="500"/>
                                        <p:tgtEl>
                                          <p:spTgt spid="29"/>
                                        </p:tgtEl>
                                      </p:cBhvr>
                                    </p:animEffect>
                                  </p:childTnLst>
                                </p:cTn>
                              </p:par>
                            </p:childTnLst>
                          </p:cTn>
                        </p:par>
                        <p:par>
                          <p:cTn id="67" fill="hold">
                            <p:stCondLst>
                              <p:cond delay="1000"/>
                            </p:stCondLst>
                            <p:childTnLst>
                              <p:par>
                                <p:cTn id="68" presetID="6" presetClass="entr" presetSubtype="16" fill="hold" grpId="0" nodeType="afterEffect">
                                  <p:stCondLst>
                                    <p:cond delay="0"/>
                                  </p:stCondLst>
                                  <p:childTnLst>
                                    <p:set>
                                      <p:cBhvr>
                                        <p:cTn id="69" dur="1" fill="hold">
                                          <p:stCondLst>
                                            <p:cond delay="0"/>
                                          </p:stCondLst>
                                        </p:cTn>
                                        <p:tgtEl>
                                          <p:spTgt spid="30"/>
                                        </p:tgtEl>
                                        <p:attrNameLst>
                                          <p:attrName>style.visibility</p:attrName>
                                        </p:attrNameLst>
                                      </p:cBhvr>
                                      <p:to>
                                        <p:strVal val="visible"/>
                                      </p:to>
                                    </p:set>
                                    <p:animEffect transition="in" filter="circle(in)">
                                      <p:cBhvr>
                                        <p:cTn id="70" dur="2000"/>
                                        <p:tgtEl>
                                          <p:spTgt spid="30"/>
                                        </p:tgtEl>
                                      </p:cBhvr>
                                    </p:animEffect>
                                  </p:childTnLst>
                                </p:cTn>
                              </p:par>
                            </p:childTnLst>
                          </p:cTn>
                        </p:par>
                      </p:childTnLst>
                    </p:cTn>
                  </p:par>
                  <p:par>
                    <p:cTn id="71" fill="hold">
                      <p:stCondLst>
                        <p:cond delay="indefinite"/>
                      </p:stCondLst>
                      <p:childTnLst>
                        <p:par>
                          <p:cTn id="72" fill="hold">
                            <p:stCondLst>
                              <p:cond delay="0"/>
                            </p:stCondLst>
                            <p:childTnLst>
                              <p:par>
                                <p:cTn id="73" presetID="6" presetClass="entr" presetSubtype="16" fill="hold" grpId="0" nodeType="clickEffect">
                                  <p:stCondLst>
                                    <p:cond delay="0"/>
                                  </p:stCondLst>
                                  <p:childTnLst>
                                    <p:set>
                                      <p:cBhvr>
                                        <p:cTn id="74" dur="1" fill="hold">
                                          <p:stCondLst>
                                            <p:cond delay="0"/>
                                          </p:stCondLst>
                                        </p:cTn>
                                        <p:tgtEl>
                                          <p:spTgt spid="31"/>
                                        </p:tgtEl>
                                        <p:attrNameLst>
                                          <p:attrName>style.visibility</p:attrName>
                                        </p:attrNameLst>
                                      </p:cBhvr>
                                      <p:to>
                                        <p:strVal val="visible"/>
                                      </p:to>
                                    </p:set>
                                    <p:animEffect transition="in" filter="circle(in)">
                                      <p:cBhvr>
                                        <p:cTn id="75" dur="2000"/>
                                        <p:tgtEl>
                                          <p:spTgt spid="31"/>
                                        </p:tgtEl>
                                      </p:cBhvr>
                                    </p:animEffect>
                                  </p:childTnLst>
                                </p:cTn>
                              </p:par>
                            </p:childTnLst>
                          </p:cTn>
                        </p:par>
                      </p:childTnLst>
                    </p:cTn>
                  </p:par>
                  <p:par>
                    <p:cTn id="76" fill="hold">
                      <p:stCondLst>
                        <p:cond delay="indefinite"/>
                      </p:stCondLst>
                      <p:childTnLst>
                        <p:par>
                          <p:cTn id="77" fill="hold">
                            <p:stCondLst>
                              <p:cond delay="0"/>
                            </p:stCondLst>
                            <p:childTnLst>
                              <p:par>
                                <p:cTn id="78" presetID="22" presetClass="entr" presetSubtype="1" fill="hold" nodeType="clickEffect">
                                  <p:stCondLst>
                                    <p:cond delay="0"/>
                                  </p:stCondLst>
                                  <p:childTnLst>
                                    <p:set>
                                      <p:cBhvr>
                                        <p:cTn id="79" dur="1" fill="hold">
                                          <p:stCondLst>
                                            <p:cond delay="0"/>
                                          </p:stCondLst>
                                        </p:cTn>
                                        <p:tgtEl>
                                          <p:spTgt spid="32"/>
                                        </p:tgtEl>
                                        <p:attrNameLst>
                                          <p:attrName>style.visibility</p:attrName>
                                        </p:attrNameLst>
                                      </p:cBhvr>
                                      <p:to>
                                        <p:strVal val="visible"/>
                                      </p:to>
                                    </p:set>
                                    <p:animEffect transition="in" filter="wipe(up)">
                                      <p:cBhvr>
                                        <p:cTn id="80" dur="500"/>
                                        <p:tgtEl>
                                          <p:spTgt spid="32"/>
                                        </p:tgtEl>
                                      </p:cBhvr>
                                    </p:animEffect>
                                  </p:childTnLst>
                                </p:cTn>
                              </p:par>
                              <p:par>
                                <p:cTn id="81" presetID="22" presetClass="entr" presetSubtype="1" fill="hold" grpId="0" nodeType="withEffect">
                                  <p:stCondLst>
                                    <p:cond delay="0"/>
                                  </p:stCondLst>
                                  <p:childTnLst>
                                    <p:set>
                                      <p:cBhvr>
                                        <p:cTn id="82" dur="1" fill="hold">
                                          <p:stCondLst>
                                            <p:cond delay="0"/>
                                          </p:stCondLst>
                                        </p:cTn>
                                        <p:tgtEl>
                                          <p:spTgt spid="33"/>
                                        </p:tgtEl>
                                        <p:attrNameLst>
                                          <p:attrName>style.visibility</p:attrName>
                                        </p:attrNameLst>
                                      </p:cBhvr>
                                      <p:to>
                                        <p:strVal val="visible"/>
                                      </p:to>
                                    </p:set>
                                    <p:animEffect transition="in" filter="wipe(up)">
                                      <p:cBhvr>
                                        <p:cTn id="83" dur="500"/>
                                        <p:tgtEl>
                                          <p:spTgt spid="33"/>
                                        </p:tgtEl>
                                      </p:cBhvr>
                                    </p:animEffect>
                                  </p:childTnLst>
                                </p:cTn>
                              </p:par>
                              <p:par>
                                <p:cTn id="84" presetID="22" presetClass="entr" presetSubtype="1" fill="hold" grpId="0" nodeType="withEffect">
                                  <p:stCondLst>
                                    <p:cond delay="0"/>
                                  </p:stCondLst>
                                  <p:childTnLst>
                                    <p:set>
                                      <p:cBhvr>
                                        <p:cTn id="85" dur="1" fill="hold">
                                          <p:stCondLst>
                                            <p:cond delay="0"/>
                                          </p:stCondLst>
                                        </p:cTn>
                                        <p:tgtEl>
                                          <p:spTgt spid="34"/>
                                        </p:tgtEl>
                                        <p:attrNameLst>
                                          <p:attrName>style.visibility</p:attrName>
                                        </p:attrNameLst>
                                      </p:cBhvr>
                                      <p:to>
                                        <p:strVal val="visible"/>
                                      </p:to>
                                    </p:set>
                                    <p:animEffect transition="in" filter="wipe(up)">
                                      <p:cBhvr>
                                        <p:cTn id="86" dur="500"/>
                                        <p:tgtEl>
                                          <p:spTgt spid="34"/>
                                        </p:tgtEl>
                                      </p:cBhvr>
                                    </p:animEffect>
                                  </p:childTnLst>
                                </p:cTn>
                              </p:par>
                            </p:childTnLst>
                          </p:cTn>
                        </p:par>
                      </p:childTnLst>
                    </p:cTn>
                  </p:par>
                  <p:par>
                    <p:cTn id="87" fill="hold">
                      <p:stCondLst>
                        <p:cond delay="indefinite"/>
                      </p:stCondLst>
                      <p:childTnLst>
                        <p:par>
                          <p:cTn id="88" fill="hold">
                            <p:stCondLst>
                              <p:cond delay="0"/>
                            </p:stCondLst>
                            <p:childTnLst>
                              <p:par>
                                <p:cTn id="89" presetID="22" presetClass="entr" presetSubtype="1" fill="hold" nodeType="clickEffect">
                                  <p:stCondLst>
                                    <p:cond delay="0"/>
                                  </p:stCondLst>
                                  <p:childTnLst>
                                    <p:set>
                                      <p:cBhvr>
                                        <p:cTn id="90" dur="1" fill="hold">
                                          <p:stCondLst>
                                            <p:cond delay="0"/>
                                          </p:stCondLst>
                                        </p:cTn>
                                        <p:tgtEl>
                                          <p:spTgt spid="35"/>
                                        </p:tgtEl>
                                        <p:attrNameLst>
                                          <p:attrName>style.visibility</p:attrName>
                                        </p:attrNameLst>
                                      </p:cBhvr>
                                      <p:to>
                                        <p:strVal val="visible"/>
                                      </p:to>
                                    </p:set>
                                    <p:animEffect transition="in" filter="wipe(up)">
                                      <p:cBhvr>
                                        <p:cTn id="91" dur="500"/>
                                        <p:tgtEl>
                                          <p:spTgt spid="35"/>
                                        </p:tgtEl>
                                      </p:cBhvr>
                                    </p:animEffect>
                                  </p:childTnLst>
                                </p:cTn>
                              </p:par>
                              <p:par>
                                <p:cTn id="92" presetID="22" presetClass="entr" presetSubtype="1" fill="hold" grpId="0" nodeType="withEffect">
                                  <p:stCondLst>
                                    <p:cond delay="0"/>
                                  </p:stCondLst>
                                  <p:childTnLst>
                                    <p:set>
                                      <p:cBhvr>
                                        <p:cTn id="93" dur="1" fill="hold">
                                          <p:stCondLst>
                                            <p:cond delay="0"/>
                                          </p:stCondLst>
                                        </p:cTn>
                                        <p:tgtEl>
                                          <p:spTgt spid="36"/>
                                        </p:tgtEl>
                                        <p:attrNameLst>
                                          <p:attrName>style.visibility</p:attrName>
                                        </p:attrNameLst>
                                      </p:cBhvr>
                                      <p:to>
                                        <p:strVal val="visible"/>
                                      </p:to>
                                    </p:set>
                                    <p:animEffect transition="in" filter="wipe(up)">
                                      <p:cBhvr>
                                        <p:cTn id="94" dur="500"/>
                                        <p:tgtEl>
                                          <p:spTgt spid="36"/>
                                        </p:tgtEl>
                                      </p:cBhvr>
                                    </p:animEffect>
                                  </p:childTnLst>
                                </p:cTn>
                              </p:par>
                              <p:par>
                                <p:cTn id="95" presetID="22" presetClass="entr" presetSubtype="1" fill="hold" grpId="0" nodeType="withEffect">
                                  <p:stCondLst>
                                    <p:cond delay="0"/>
                                  </p:stCondLst>
                                  <p:childTnLst>
                                    <p:set>
                                      <p:cBhvr>
                                        <p:cTn id="96" dur="1" fill="hold">
                                          <p:stCondLst>
                                            <p:cond delay="0"/>
                                          </p:stCondLst>
                                        </p:cTn>
                                        <p:tgtEl>
                                          <p:spTgt spid="37"/>
                                        </p:tgtEl>
                                        <p:attrNameLst>
                                          <p:attrName>style.visibility</p:attrName>
                                        </p:attrNameLst>
                                      </p:cBhvr>
                                      <p:to>
                                        <p:strVal val="visible"/>
                                      </p:to>
                                    </p:set>
                                    <p:animEffect transition="in" filter="wipe(up)">
                                      <p:cBhvr>
                                        <p:cTn id="97" dur="500"/>
                                        <p:tgtEl>
                                          <p:spTgt spid="37"/>
                                        </p:tgtEl>
                                      </p:cBhvr>
                                    </p:animEffect>
                                  </p:childTnLst>
                                </p:cTn>
                              </p:par>
                            </p:childTnLst>
                          </p:cTn>
                        </p:par>
                        <p:par>
                          <p:cTn id="98" fill="hold">
                            <p:stCondLst>
                              <p:cond delay="500"/>
                            </p:stCondLst>
                            <p:childTnLst>
                              <p:par>
                                <p:cTn id="99" presetID="6" presetClass="entr" presetSubtype="16" fill="hold" grpId="0" nodeType="afterEffect">
                                  <p:stCondLst>
                                    <p:cond delay="0"/>
                                  </p:stCondLst>
                                  <p:childTnLst>
                                    <p:set>
                                      <p:cBhvr>
                                        <p:cTn id="100" dur="1" fill="hold">
                                          <p:stCondLst>
                                            <p:cond delay="0"/>
                                          </p:stCondLst>
                                        </p:cTn>
                                        <p:tgtEl>
                                          <p:spTgt spid="38"/>
                                        </p:tgtEl>
                                        <p:attrNameLst>
                                          <p:attrName>style.visibility</p:attrName>
                                        </p:attrNameLst>
                                      </p:cBhvr>
                                      <p:to>
                                        <p:strVal val="visible"/>
                                      </p:to>
                                    </p:set>
                                    <p:animEffect transition="in" filter="circle(in)">
                                      <p:cBhvr>
                                        <p:cTn id="101" dur="2000"/>
                                        <p:tgtEl>
                                          <p:spTgt spid="3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6" grpId="0"/>
      <p:bldP spid="7" grpId="0"/>
      <p:bldP spid="10" grpId="0" animBg="1"/>
      <p:bldP spid="11" grpId="0" animBg="1"/>
      <p:bldP spid="13" grpId="0"/>
      <p:bldP spid="14" grpId="0"/>
      <p:bldP spid="21" grpId="0" animBg="1"/>
      <p:bldP spid="30" grpId="0"/>
      <p:bldP spid="31" grpId="0"/>
      <p:bldP spid="33" grpId="0" animBg="1"/>
      <p:bldP spid="34" grpId="0" animBg="1"/>
      <p:bldP spid="36" grpId="0"/>
      <p:bldP spid="37" grpId="0"/>
      <p:bldP spid="38"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Rectangle 5">
            <a:extLst>
              <a:ext uri="{FF2B5EF4-FFF2-40B4-BE49-F238E27FC236}">
                <a16:creationId xmlns:a16="http://schemas.microsoft.com/office/drawing/2014/main" id="{30F32A28-1492-436E-BD7F-AF51CE11424F}"/>
              </a:ext>
            </a:extLst>
          </p:cNvPr>
          <p:cNvSpPr/>
          <p:nvPr/>
        </p:nvSpPr>
        <p:spPr>
          <a:xfrm>
            <a:off x="730397" y="300163"/>
            <a:ext cx="11036882" cy="1991314"/>
          </a:xfrm>
          <a:prstGeom prst="rect">
            <a:avLst/>
          </a:prstGeom>
        </p:spPr>
        <p:txBody>
          <a:bodyPr wrap="square">
            <a:spAutoFit/>
          </a:bodyPr>
          <a:lstStyle/>
          <a:p>
            <a:pPr lvl="0">
              <a:lnSpc>
                <a:spcPct val="250000"/>
              </a:lnSpc>
              <a:spcBef>
                <a:spcPct val="0"/>
              </a:spcBef>
            </a:pPr>
            <a:r>
              <a:rPr lang="vi-VN" altLang="en-US" sz="2700" dirty="0">
                <a:solidFill>
                  <a:schemeClr val="bg1"/>
                </a:solidFill>
                <a:latin typeface="Times New Roman" panose="02020603050405020304" pitchFamily="18" charset="0"/>
                <a:cs typeface="Times New Roman" panose="02020603050405020304" pitchFamily="18" charset="0"/>
              </a:rPr>
              <a:t>c. Khi các cô gái Vòng đỗ gánh, giở từng lớp lá sen, chúng ta    thấy hiện ra từng lá cốm, sạch sẽ và tinh khiết, không có mảy may một chút bụi nào.</a:t>
            </a:r>
          </a:p>
        </p:txBody>
      </p:sp>
      <p:cxnSp>
        <p:nvCxnSpPr>
          <p:cNvPr id="9" name="Straight Connector 8">
            <a:extLst>
              <a:ext uri="{FF2B5EF4-FFF2-40B4-BE49-F238E27FC236}">
                <a16:creationId xmlns:a16="http://schemas.microsoft.com/office/drawing/2014/main" id="{A5ADB2E2-DE4D-4E51-AD2E-9E385315A42F}"/>
              </a:ext>
            </a:extLst>
          </p:cNvPr>
          <p:cNvCxnSpPr/>
          <p:nvPr/>
        </p:nvCxnSpPr>
        <p:spPr>
          <a:xfrm flipH="1">
            <a:off x="9258434" y="586456"/>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10" name="Rectangle 9">
            <a:extLst>
              <a:ext uri="{FF2B5EF4-FFF2-40B4-BE49-F238E27FC236}">
                <a16:creationId xmlns:a16="http://schemas.microsoft.com/office/drawing/2014/main" id="{53F648D3-4C07-45D2-B003-7A83B95C9B64}"/>
              </a:ext>
            </a:extLst>
          </p:cNvPr>
          <p:cNvSpPr/>
          <p:nvPr/>
        </p:nvSpPr>
        <p:spPr>
          <a:xfrm>
            <a:off x="8314314" y="521995"/>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11" name="Rectangle 10">
            <a:extLst>
              <a:ext uri="{FF2B5EF4-FFF2-40B4-BE49-F238E27FC236}">
                <a16:creationId xmlns:a16="http://schemas.microsoft.com/office/drawing/2014/main" id="{09A9328A-5F25-4E9B-99E1-033C27D4C3A6}"/>
              </a:ext>
            </a:extLst>
          </p:cNvPr>
          <p:cNvSpPr/>
          <p:nvPr/>
        </p:nvSpPr>
        <p:spPr>
          <a:xfrm>
            <a:off x="10203464" y="518247"/>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12" name="Straight Connector 11">
            <a:extLst>
              <a:ext uri="{FF2B5EF4-FFF2-40B4-BE49-F238E27FC236}">
                <a16:creationId xmlns:a16="http://schemas.microsoft.com/office/drawing/2014/main" id="{1BB5233E-5215-41F2-A187-7EF03B896813}"/>
              </a:ext>
            </a:extLst>
          </p:cNvPr>
          <p:cNvCxnSpPr>
            <a:cxnSpLocks/>
          </p:cNvCxnSpPr>
          <p:nvPr/>
        </p:nvCxnSpPr>
        <p:spPr>
          <a:xfrm flipH="1">
            <a:off x="2476227" y="1820363"/>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14" name="TextBox 13">
            <a:extLst>
              <a:ext uri="{FF2B5EF4-FFF2-40B4-BE49-F238E27FC236}">
                <a16:creationId xmlns:a16="http://schemas.microsoft.com/office/drawing/2014/main" id="{79C0E56E-3224-42BD-BC1E-CBC5CF19049B}"/>
              </a:ext>
            </a:extLst>
          </p:cNvPr>
          <p:cNvSpPr txBox="1"/>
          <p:nvPr/>
        </p:nvSpPr>
        <p:spPr>
          <a:xfrm>
            <a:off x="6988322" y="2014252"/>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15" name="Straight Connector 14">
            <a:extLst>
              <a:ext uri="{FF2B5EF4-FFF2-40B4-BE49-F238E27FC236}">
                <a16:creationId xmlns:a16="http://schemas.microsoft.com/office/drawing/2014/main" id="{215FB6E1-35AD-4720-A706-62BF670D70BB}"/>
              </a:ext>
            </a:extLst>
          </p:cNvPr>
          <p:cNvCxnSpPr>
            <a:cxnSpLocks/>
          </p:cNvCxnSpPr>
          <p:nvPr/>
        </p:nvCxnSpPr>
        <p:spPr>
          <a:xfrm>
            <a:off x="890460" y="2285106"/>
            <a:ext cx="1381731" cy="238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16" name="Straight Connector 15">
            <a:extLst>
              <a:ext uri="{FF2B5EF4-FFF2-40B4-BE49-F238E27FC236}">
                <a16:creationId xmlns:a16="http://schemas.microsoft.com/office/drawing/2014/main" id="{78A8B8AA-22A5-4658-9D5D-D168EF7864D5}"/>
              </a:ext>
            </a:extLst>
          </p:cNvPr>
          <p:cNvCxnSpPr>
            <a:cxnSpLocks/>
          </p:cNvCxnSpPr>
          <p:nvPr/>
        </p:nvCxnSpPr>
        <p:spPr>
          <a:xfrm flipV="1">
            <a:off x="2689025" y="2214626"/>
            <a:ext cx="7814498" cy="3438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4" name="Straight Arrow Connector 23">
            <a:extLst>
              <a:ext uri="{FF2B5EF4-FFF2-40B4-BE49-F238E27FC236}">
                <a16:creationId xmlns:a16="http://schemas.microsoft.com/office/drawing/2014/main" id="{FA1A9BDC-DAD5-44D4-8B96-9E50338B8E22}"/>
              </a:ext>
            </a:extLst>
          </p:cNvPr>
          <p:cNvCxnSpPr>
            <a:cxnSpLocks/>
          </p:cNvCxnSpPr>
          <p:nvPr/>
        </p:nvCxnSpPr>
        <p:spPr>
          <a:xfrm flipV="1">
            <a:off x="4962667" y="2661137"/>
            <a:ext cx="0" cy="87981"/>
          </a:xfrm>
          <a:prstGeom prst="straightConnector1">
            <a:avLst/>
          </a:prstGeom>
          <a:ln w="28575">
            <a:solidFill>
              <a:schemeClr val="bg1"/>
            </a:solidFill>
            <a:tailEnd type="triangle"/>
          </a:ln>
        </p:spPr>
        <p:style>
          <a:lnRef idx="1">
            <a:schemeClr val="accent1"/>
          </a:lnRef>
          <a:fillRef idx="0">
            <a:schemeClr val="accent1"/>
          </a:fillRef>
          <a:effectRef idx="0">
            <a:schemeClr val="accent1"/>
          </a:effectRef>
          <a:fontRef idx="minor">
            <a:schemeClr val="tx1"/>
          </a:fontRef>
        </p:style>
      </p:cxnSp>
      <p:sp>
        <p:nvSpPr>
          <p:cNvPr id="30" name="TextBox 29">
            <a:extLst>
              <a:ext uri="{FF2B5EF4-FFF2-40B4-BE49-F238E27FC236}">
                <a16:creationId xmlns:a16="http://schemas.microsoft.com/office/drawing/2014/main" id="{C82BFF88-5597-4BFD-BBF3-5F25AC1ABDFC}"/>
              </a:ext>
            </a:extLst>
          </p:cNvPr>
          <p:cNvSpPr txBox="1"/>
          <p:nvPr/>
        </p:nvSpPr>
        <p:spPr>
          <a:xfrm>
            <a:off x="1323871" y="2572169"/>
            <a:ext cx="4121641" cy="477054"/>
          </a:xfrm>
          <a:prstGeom prst="rect">
            <a:avLst/>
          </a:prstGeom>
          <a:noFill/>
        </p:spPr>
        <p:txBody>
          <a:bodyPr wrap="square" rtlCol="0">
            <a:spAutoFit/>
          </a:bodyPr>
          <a:lstStyle/>
          <a:p>
            <a:r>
              <a:rPr lang="vi-VN" sz="2500" dirty="0">
                <a:solidFill>
                  <a:srgbClr val="FFFF00"/>
                </a:solidFill>
              </a:rPr>
              <a:t>Phụ ngữ trong cụm động từ</a:t>
            </a:r>
            <a:endParaRPr lang="en-US" sz="2500" dirty="0">
              <a:solidFill>
                <a:srgbClr val="FFFF00"/>
              </a:solidFill>
            </a:endParaRPr>
          </a:p>
        </p:txBody>
      </p:sp>
      <p:sp>
        <p:nvSpPr>
          <p:cNvPr id="39" name="TextBox 38">
            <a:extLst>
              <a:ext uri="{FF2B5EF4-FFF2-40B4-BE49-F238E27FC236}">
                <a16:creationId xmlns:a16="http://schemas.microsoft.com/office/drawing/2014/main" id="{A1DE4951-210B-4CD1-815A-8EFD146A8835}"/>
              </a:ext>
            </a:extLst>
          </p:cNvPr>
          <p:cNvSpPr txBox="1"/>
          <p:nvPr/>
        </p:nvSpPr>
        <p:spPr>
          <a:xfrm>
            <a:off x="1675517" y="2343743"/>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40" name="TextBox 39">
            <a:extLst>
              <a:ext uri="{FF2B5EF4-FFF2-40B4-BE49-F238E27FC236}">
                <a16:creationId xmlns:a16="http://schemas.microsoft.com/office/drawing/2014/main" id="{81D80072-2FE4-4FFF-B13C-9F270C78BADA}"/>
              </a:ext>
            </a:extLst>
          </p:cNvPr>
          <p:cNvSpPr txBox="1"/>
          <p:nvPr/>
        </p:nvSpPr>
        <p:spPr>
          <a:xfrm>
            <a:off x="6067759" y="2249006"/>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41" name="Straight Connector 40">
            <a:extLst>
              <a:ext uri="{FF2B5EF4-FFF2-40B4-BE49-F238E27FC236}">
                <a16:creationId xmlns:a16="http://schemas.microsoft.com/office/drawing/2014/main" id="{6A9C9095-294B-4414-B894-15F80B0A7456}"/>
              </a:ext>
            </a:extLst>
          </p:cNvPr>
          <p:cNvCxnSpPr>
            <a:cxnSpLocks/>
          </p:cNvCxnSpPr>
          <p:nvPr/>
        </p:nvCxnSpPr>
        <p:spPr>
          <a:xfrm flipH="1">
            <a:off x="3972785" y="729156"/>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42" name="TextBox 41">
            <a:extLst>
              <a:ext uri="{FF2B5EF4-FFF2-40B4-BE49-F238E27FC236}">
                <a16:creationId xmlns:a16="http://schemas.microsoft.com/office/drawing/2014/main" id="{25E70F4D-212B-4445-AC5C-BBF46353C8D1}"/>
              </a:ext>
            </a:extLst>
          </p:cNvPr>
          <p:cNvSpPr txBox="1"/>
          <p:nvPr/>
        </p:nvSpPr>
        <p:spPr>
          <a:xfrm>
            <a:off x="2790916" y="1272727"/>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43" name="TextBox 42">
            <a:extLst>
              <a:ext uri="{FF2B5EF4-FFF2-40B4-BE49-F238E27FC236}">
                <a16:creationId xmlns:a16="http://schemas.microsoft.com/office/drawing/2014/main" id="{0EF7FC6E-808E-4B6F-808B-C18253FC3E07}"/>
              </a:ext>
            </a:extLst>
          </p:cNvPr>
          <p:cNvSpPr txBox="1"/>
          <p:nvPr/>
        </p:nvSpPr>
        <p:spPr>
          <a:xfrm>
            <a:off x="6307589" y="1261152"/>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44" name="TextBox 43">
            <a:extLst>
              <a:ext uri="{FF2B5EF4-FFF2-40B4-BE49-F238E27FC236}">
                <a16:creationId xmlns:a16="http://schemas.microsoft.com/office/drawing/2014/main" id="{8EC8E244-395C-4005-AD87-BCB9FF5CD6AF}"/>
              </a:ext>
            </a:extLst>
          </p:cNvPr>
          <p:cNvSpPr txBox="1"/>
          <p:nvPr/>
        </p:nvSpPr>
        <p:spPr>
          <a:xfrm>
            <a:off x="2171511" y="293498"/>
            <a:ext cx="4121641" cy="477054"/>
          </a:xfrm>
          <a:prstGeom prst="rect">
            <a:avLst/>
          </a:prstGeom>
          <a:noFill/>
        </p:spPr>
        <p:txBody>
          <a:bodyPr wrap="square" rtlCol="0">
            <a:spAutoFit/>
          </a:bodyPr>
          <a:lstStyle/>
          <a:p>
            <a:r>
              <a:rPr lang="vi-VN" sz="2500" dirty="0">
                <a:solidFill>
                  <a:srgbClr val="FFFF00"/>
                </a:solidFill>
              </a:rPr>
              <a:t>Phụ ngữ trong cụm danh từ</a:t>
            </a:r>
            <a:endParaRPr lang="en-US" sz="2500" dirty="0">
              <a:solidFill>
                <a:srgbClr val="FFFF00"/>
              </a:solidFill>
            </a:endParaRPr>
          </a:p>
        </p:txBody>
      </p:sp>
      <p:cxnSp>
        <p:nvCxnSpPr>
          <p:cNvPr id="45" name="Straight Connector 44">
            <a:extLst>
              <a:ext uri="{FF2B5EF4-FFF2-40B4-BE49-F238E27FC236}">
                <a16:creationId xmlns:a16="http://schemas.microsoft.com/office/drawing/2014/main" id="{351CB047-5F09-4F31-A096-89EAF72E65AA}"/>
              </a:ext>
            </a:extLst>
          </p:cNvPr>
          <p:cNvCxnSpPr>
            <a:cxnSpLocks/>
          </p:cNvCxnSpPr>
          <p:nvPr/>
        </p:nvCxnSpPr>
        <p:spPr>
          <a:xfrm flipV="1">
            <a:off x="1815916" y="1173435"/>
            <a:ext cx="2021566" cy="3530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46" name="Straight Connector 45">
            <a:extLst>
              <a:ext uri="{FF2B5EF4-FFF2-40B4-BE49-F238E27FC236}">
                <a16:creationId xmlns:a16="http://schemas.microsoft.com/office/drawing/2014/main" id="{5D813F4A-1AFC-4340-BF07-319364ECF9BB}"/>
              </a:ext>
            </a:extLst>
          </p:cNvPr>
          <p:cNvCxnSpPr>
            <a:cxnSpLocks/>
          </p:cNvCxnSpPr>
          <p:nvPr/>
        </p:nvCxnSpPr>
        <p:spPr>
          <a:xfrm flipV="1">
            <a:off x="4131673" y="1168656"/>
            <a:ext cx="3649249" cy="61847"/>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22" name="Straight Connector 21">
            <a:extLst>
              <a:ext uri="{FF2B5EF4-FFF2-40B4-BE49-F238E27FC236}">
                <a16:creationId xmlns:a16="http://schemas.microsoft.com/office/drawing/2014/main" id="{79D9A4E4-D153-46C3-B475-8FD599630B01}"/>
              </a:ext>
            </a:extLst>
          </p:cNvPr>
          <p:cNvCxnSpPr/>
          <p:nvPr/>
        </p:nvCxnSpPr>
        <p:spPr>
          <a:xfrm>
            <a:off x="890460" y="1191087"/>
            <a:ext cx="690865" cy="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23" name="TextBox 22">
            <a:extLst>
              <a:ext uri="{FF2B5EF4-FFF2-40B4-BE49-F238E27FC236}">
                <a16:creationId xmlns:a16="http://schemas.microsoft.com/office/drawing/2014/main" id="{F719643F-4A45-40A3-9C3B-0667A3A4B108}"/>
              </a:ext>
            </a:extLst>
          </p:cNvPr>
          <p:cNvSpPr txBox="1"/>
          <p:nvPr/>
        </p:nvSpPr>
        <p:spPr>
          <a:xfrm>
            <a:off x="420899" y="1215262"/>
            <a:ext cx="1408240" cy="477054"/>
          </a:xfrm>
          <a:prstGeom prst="rect">
            <a:avLst/>
          </a:prstGeom>
          <a:noFill/>
        </p:spPr>
        <p:txBody>
          <a:bodyPr wrap="square" rtlCol="0">
            <a:spAutoFit/>
          </a:bodyPr>
          <a:lstStyle/>
          <a:p>
            <a:r>
              <a:rPr lang="vi-VN" sz="2500" b="1" dirty="0">
                <a:solidFill>
                  <a:srgbClr val="FFFF00"/>
                </a:solidFill>
              </a:rPr>
              <a:t>Danh từ</a:t>
            </a:r>
            <a:endParaRPr lang="en-US" sz="2500" b="1" dirty="0">
              <a:solidFill>
                <a:srgbClr val="FFFF00"/>
              </a:solidFill>
            </a:endParaRPr>
          </a:p>
        </p:txBody>
      </p:sp>
      <p:sp>
        <p:nvSpPr>
          <p:cNvPr id="49" name="TextBox 48">
            <a:extLst>
              <a:ext uri="{FF2B5EF4-FFF2-40B4-BE49-F238E27FC236}">
                <a16:creationId xmlns:a16="http://schemas.microsoft.com/office/drawing/2014/main" id="{240305B7-BC8C-4E8F-8C39-D5D15DE6058C}"/>
              </a:ext>
            </a:extLst>
          </p:cNvPr>
          <p:cNvSpPr txBox="1"/>
          <p:nvPr/>
        </p:nvSpPr>
        <p:spPr>
          <a:xfrm>
            <a:off x="890460" y="3429000"/>
            <a:ext cx="8367974" cy="477054"/>
          </a:xfrm>
          <a:prstGeom prst="rect">
            <a:avLst/>
          </a:prstGeom>
          <a:noFill/>
        </p:spPr>
        <p:txBody>
          <a:bodyPr wrap="square" rtlCol="0">
            <a:spAutoFit/>
          </a:bodyPr>
          <a:lstStyle/>
          <a:p>
            <a:r>
              <a:rPr lang="vi-VN" sz="2500" dirty="0">
                <a:solidFill>
                  <a:schemeClr val="bg1"/>
                </a:solidFill>
              </a:rPr>
              <a:t>d. Bỗng một bàn tay đập vào vai   khiến hắn  giật mình</a:t>
            </a:r>
            <a:endParaRPr lang="en-US" sz="2500" dirty="0">
              <a:solidFill>
                <a:schemeClr val="bg1"/>
              </a:solidFill>
            </a:endParaRPr>
          </a:p>
        </p:txBody>
      </p:sp>
      <p:cxnSp>
        <p:nvCxnSpPr>
          <p:cNvPr id="50" name="Straight Connector 49">
            <a:extLst>
              <a:ext uri="{FF2B5EF4-FFF2-40B4-BE49-F238E27FC236}">
                <a16:creationId xmlns:a16="http://schemas.microsoft.com/office/drawing/2014/main" id="{F61FF629-BDAF-4EC1-AB56-81F93E62BCAF}"/>
              </a:ext>
            </a:extLst>
          </p:cNvPr>
          <p:cNvCxnSpPr/>
          <p:nvPr/>
        </p:nvCxnSpPr>
        <p:spPr>
          <a:xfrm flipH="1">
            <a:off x="5445512" y="3338881"/>
            <a:ext cx="365199" cy="793339"/>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51" name="Rectangle 50">
            <a:extLst>
              <a:ext uri="{FF2B5EF4-FFF2-40B4-BE49-F238E27FC236}">
                <a16:creationId xmlns:a16="http://schemas.microsoft.com/office/drawing/2014/main" id="{DE0575D4-791E-4EE7-BEAE-2D537FC6EA64}"/>
              </a:ext>
            </a:extLst>
          </p:cNvPr>
          <p:cNvSpPr/>
          <p:nvPr/>
        </p:nvSpPr>
        <p:spPr>
          <a:xfrm>
            <a:off x="3332336" y="3089229"/>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C</a:t>
            </a:r>
            <a:endParaRPr lang="en-US" dirty="0"/>
          </a:p>
        </p:txBody>
      </p:sp>
      <p:sp>
        <p:nvSpPr>
          <p:cNvPr id="52" name="Rectangle 51">
            <a:extLst>
              <a:ext uri="{FF2B5EF4-FFF2-40B4-BE49-F238E27FC236}">
                <a16:creationId xmlns:a16="http://schemas.microsoft.com/office/drawing/2014/main" id="{847556D3-1BA4-40D9-AA88-3F7B772F7641}"/>
              </a:ext>
            </a:extLst>
          </p:cNvPr>
          <p:cNvSpPr/>
          <p:nvPr/>
        </p:nvSpPr>
        <p:spPr>
          <a:xfrm>
            <a:off x="6936393" y="3071996"/>
            <a:ext cx="658329" cy="292837"/>
          </a:xfrm>
          <a:prstGeom prst="rect">
            <a:avLst/>
          </a:prstGeom>
          <a:noFill/>
          <a:ln>
            <a:solidFill>
              <a:srgbClr val="FF0000"/>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vi-VN" dirty="0"/>
              <a:t>V</a:t>
            </a:r>
            <a:endParaRPr lang="en-US" dirty="0"/>
          </a:p>
        </p:txBody>
      </p:sp>
      <p:cxnSp>
        <p:nvCxnSpPr>
          <p:cNvPr id="53" name="Straight Connector 52">
            <a:extLst>
              <a:ext uri="{FF2B5EF4-FFF2-40B4-BE49-F238E27FC236}">
                <a16:creationId xmlns:a16="http://schemas.microsoft.com/office/drawing/2014/main" id="{C2EBA148-EB73-4722-8AF7-460F58B1BCC7}"/>
              </a:ext>
            </a:extLst>
          </p:cNvPr>
          <p:cNvCxnSpPr>
            <a:cxnSpLocks/>
          </p:cNvCxnSpPr>
          <p:nvPr/>
        </p:nvCxnSpPr>
        <p:spPr>
          <a:xfrm flipH="1">
            <a:off x="7159158" y="3442335"/>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54" name="TextBox 53">
            <a:extLst>
              <a:ext uri="{FF2B5EF4-FFF2-40B4-BE49-F238E27FC236}">
                <a16:creationId xmlns:a16="http://schemas.microsoft.com/office/drawing/2014/main" id="{0264CF0B-344C-4413-B52F-DBFE4F197B78}"/>
              </a:ext>
            </a:extLst>
          </p:cNvPr>
          <p:cNvSpPr txBox="1"/>
          <p:nvPr/>
        </p:nvSpPr>
        <p:spPr>
          <a:xfrm>
            <a:off x="6661679" y="3806739"/>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55" name="TextBox 54">
            <a:extLst>
              <a:ext uri="{FF2B5EF4-FFF2-40B4-BE49-F238E27FC236}">
                <a16:creationId xmlns:a16="http://schemas.microsoft.com/office/drawing/2014/main" id="{CCAECFF2-F751-4853-A61C-4F3F194A0AA3}"/>
              </a:ext>
            </a:extLst>
          </p:cNvPr>
          <p:cNvSpPr txBox="1"/>
          <p:nvPr/>
        </p:nvSpPr>
        <p:spPr>
          <a:xfrm>
            <a:off x="7923574" y="3836608"/>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sp>
        <p:nvSpPr>
          <p:cNvPr id="56" name="TextBox 55">
            <a:extLst>
              <a:ext uri="{FF2B5EF4-FFF2-40B4-BE49-F238E27FC236}">
                <a16:creationId xmlns:a16="http://schemas.microsoft.com/office/drawing/2014/main" id="{DA97895C-2767-45FF-BB6D-D29197EB8981}"/>
              </a:ext>
            </a:extLst>
          </p:cNvPr>
          <p:cNvSpPr txBox="1"/>
          <p:nvPr/>
        </p:nvSpPr>
        <p:spPr>
          <a:xfrm>
            <a:off x="5862753" y="4097053"/>
            <a:ext cx="4121641" cy="477054"/>
          </a:xfrm>
          <a:prstGeom prst="rect">
            <a:avLst/>
          </a:prstGeom>
          <a:noFill/>
        </p:spPr>
        <p:txBody>
          <a:bodyPr wrap="square" rtlCol="0">
            <a:spAutoFit/>
          </a:bodyPr>
          <a:lstStyle/>
          <a:p>
            <a:r>
              <a:rPr lang="vi-VN" sz="2500" dirty="0">
                <a:solidFill>
                  <a:srgbClr val="FFFF00"/>
                </a:solidFill>
              </a:rPr>
              <a:t>Phụ ngữ trong cụm động từ</a:t>
            </a:r>
            <a:endParaRPr lang="en-US" sz="2500" dirty="0">
              <a:solidFill>
                <a:srgbClr val="FFFF00"/>
              </a:solidFill>
            </a:endParaRPr>
          </a:p>
        </p:txBody>
      </p:sp>
      <p:cxnSp>
        <p:nvCxnSpPr>
          <p:cNvPr id="57" name="Straight Connector 56">
            <a:extLst>
              <a:ext uri="{FF2B5EF4-FFF2-40B4-BE49-F238E27FC236}">
                <a16:creationId xmlns:a16="http://schemas.microsoft.com/office/drawing/2014/main" id="{9AFFCE54-B4A9-48AA-8A67-D388186CD86A}"/>
              </a:ext>
            </a:extLst>
          </p:cNvPr>
          <p:cNvCxnSpPr>
            <a:cxnSpLocks/>
          </p:cNvCxnSpPr>
          <p:nvPr/>
        </p:nvCxnSpPr>
        <p:spPr>
          <a:xfrm flipH="1">
            <a:off x="3777867" y="3442335"/>
            <a:ext cx="212798" cy="549070"/>
          </a:xfrm>
          <a:prstGeom prst="line">
            <a:avLst/>
          </a:prstGeom>
          <a:ln w="28575">
            <a:solidFill>
              <a:srgbClr val="FFFF00"/>
            </a:solidFill>
          </a:ln>
        </p:spPr>
        <p:style>
          <a:lnRef idx="1">
            <a:schemeClr val="accent1"/>
          </a:lnRef>
          <a:fillRef idx="0">
            <a:schemeClr val="accent1"/>
          </a:fillRef>
          <a:effectRef idx="0">
            <a:schemeClr val="accent1"/>
          </a:effectRef>
          <a:fontRef idx="minor">
            <a:schemeClr val="tx1"/>
          </a:fontRef>
        </p:style>
      </p:cxnSp>
      <p:sp>
        <p:nvSpPr>
          <p:cNvPr id="58" name="TextBox 57">
            <a:extLst>
              <a:ext uri="{FF2B5EF4-FFF2-40B4-BE49-F238E27FC236}">
                <a16:creationId xmlns:a16="http://schemas.microsoft.com/office/drawing/2014/main" id="{AFFEDE03-743B-423F-9596-CFCC02EBD815}"/>
              </a:ext>
            </a:extLst>
          </p:cNvPr>
          <p:cNvSpPr txBox="1"/>
          <p:nvPr/>
        </p:nvSpPr>
        <p:spPr>
          <a:xfrm>
            <a:off x="2723032" y="3902130"/>
            <a:ext cx="503217" cy="369332"/>
          </a:xfrm>
          <a:prstGeom prst="rect">
            <a:avLst/>
          </a:prstGeom>
          <a:noFill/>
        </p:spPr>
        <p:txBody>
          <a:bodyPr wrap="square" rtlCol="0">
            <a:spAutoFit/>
          </a:bodyPr>
          <a:lstStyle/>
          <a:p>
            <a:r>
              <a:rPr lang="vi-VN" dirty="0">
                <a:solidFill>
                  <a:schemeClr val="bg1"/>
                </a:solidFill>
              </a:rPr>
              <a:t>C</a:t>
            </a:r>
            <a:endParaRPr lang="en-US" dirty="0">
              <a:solidFill>
                <a:schemeClr val="bg1"/>
              </a:solidFill>
            </a:endParaRPr>
          </a:p>
        </p:txBody>
      </p:sp>
      <p:sp>
        <p:nvSpPr>
          <p:cNvPr id="59" name="TextBox 58">
            <a:extLst>
              <a:ext uri="{FF2B5EF4-FFF2-40B4-BE49-F238E27FC236}">
                <a16:creationId xmlns:a16="http://schemas.microsoft.com/office/drawing/2014/main" id="{235D96B7-FB9B-42D1-9C75-9A51F7C1E50E}"/>
              </a:ext>
            </a:extLst>
          </p:cNvPr>
          <p:cNvSpPr txBox="1"/>
          <p:nvPr/>
        </p:nvSpPr>
        <p:spPr>
          <a:xfrm>
            <a:off x="4767723" y="3871331"/>
            <a:ext cx="479660" cy="369332"/>
          </a:xfrm>
          <a:prstGeom prst="rect">
            <a:avLst/>
          </a:prstGeom>
          <a:noFill/>
        </p:spPr>
        <p:txBody>
          <a:bodyPr wrap="square" rtlCol="0">
            <a:spAutoFit/>
          </a:bodyPr>
          <a:lstStyle/>
          <a:p>
            <a:r>
              <a:rPr lang="vi-VN" dirty="0">
                <a:solidFill>
                  <a:schemeClr val="bg1"/>
                </a:solidFill>
              </a:rPr>
              <a:t>V</a:t>
            </a:r>
            <a:endParaRPr lang="en-US" dirty="0">
              <a:solidFill>
                <a:schemeClr val="bg1"/>
              </a:solidFill>
            </a:endParaRPr>
          </a:p>
        </p:txBody>
      </p:sp>
      <p:cxnSp>
        <p:nvCxnSpPr>
          <p:cNvPr id="60" name="Straight Connector 59">
            <a:extLst>
              <a:ext uri="{FF2B5EF4-FFF2-40B4-BE49-F238E27FC236}">
                <a16:creationId xmlns:a16="http://schemas.microsoft.com/office/drawing/2014/main" id="{C8A2E242-7509-4247-B048-44B855A1F578}"/>
              </a:ext>
            </a:extLst>
          </p:cNvPr>
          <p:cNvCxnSpPr>
            <a:cxnSpLocks/>
          </p:cNvCxnSpPr>
          <p:nvPr/>
        </p:nvCxnSpPr>
        <p:spPr>
          <a:xfrm flipV="1">
            <a:off x="2193518" y="3919389"/>
            <a:ext cx="1513788" cy="199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2" name="Straight Connector 61">
            <a:extLst>
              <a:ext uri="{FF2B5EF4-FFF2-40B4-BE49-F238E27FC236}">
                <a16:creationId xmlns:a16="http://schemas.microsoft.com/office/drawing/2014/main" id="{16CD0AA9-E113-4A31-B849-AD37DD794E3C}"/>
              </a:ext>
            </a:extLst>
          </p:cNvPr>
          <p:cNvCxnSpPr>
            <a:cxnSpLocks/>
          </p:cNvCxnSpPr>
          <p:nvPr/>
        </p:nvCxnSpPr>
        <p:spPr>
          <a:xfrm flipV="1">
            <a:off x="3933941" y="3876654"/>
            <a:ext cx="1513788" cy="19974"/>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3" name="Straight Connector 62">
            <a:extLst>
              <a:ext uri="{FF2B5EF4-FFF2-40B4-BE49-F238E27FC236}">
                <a16:creationId xmlns:a16="http://schemas.microsoft.com/office/drawing/2014/main" id="{1493E6F5-6D4E-48AD-A634-FFE52450CA3F}"/>
              </a:ext>
            </a:extLst>
          </p:cNvPr>
          <p:cNvCxnSpPr>
            <a:cxnSpLocks/>
          </p:cNvCxnSpPr>
          <p:nvPr/>
        </p:nvCxnSpPr>
        <p:spPr>
          <a:xfrm>
            <a:off x="7367091" y="3866053"/>
            <a:ext cx="1276387"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cxnSp>
        <p:nvCxnSpPr>
          <p:cNvPr id="65" name="Straight Connector 64">
            <a:extLst>
              <a:ext uri="{FF2B5EF4-FFF2-40B4-BE49-F238E27FC236}">
                <a16:creationId xmlns:a16="http://schemas.microsoft.com/office/drawing/2014/main" id="{1E4CEAF6-49EA-4140-B24A-01698CA5537F}"/>
              </a:ext>
            </a:extLst>
          </p:cNvPr>
          <p:cNvCxnSpPr>
            <a:cxnSpLocks/>
          </p:cNvCxnSpPr>
          <p:nvPr/>
        </p:nvCxnSpPr>
        <p:spPr>
          <a:xfrm>
            <a:off x="6430985" y="3831422"/>
            <a:ext cx="749372" cy="0"/>
          </a:xfrm>
          <a:prstGeom prst="line">
            <a:avLst/>
          </a:prstGeom>
          <a:ln w="28575">
            <a:solidFill>
              <a:srgbClr val="FF0000"/>
            </a:solidFill>
          </a:ln>
        </p:spPr>
        <p:style>
          <a:lnRef idx="1">
            <a:schemeClr val="accent1"/>
          </a:lnRef>
          <a:fillRef idx="0">
            <a:schemeClr val="accent1"/>
          </a:fillRef>
          <a:effectRef idx="0">
            <a:schemeClr val="accent1"/>
          </a:effectRef>
          <a:fontRef idx="minor">
            <a:schemeClr val="tx1"/>
          </a:fontRef>
        </p:style>
      </p:cxnSp>
      <p:sp>
        <p:nvSpPr>
          <p:cNvPr id="67" name="TextBox 66">
            <a:extLst>
              <a:ext uri="{FF2B5EF4-FFF2-40B4-BE49-F238E27FC236}">
                <a16:creationId xmlns:a16="http://schemas.microsoft.com/office/drawing/2014/main" id="{512B18D2-2EBD-4773-B14C-1AA5F8B10872}"/>
              </a:ext>
            </a:extLst>
          </p:cNvPr>
          <p:cNvSpPr txBox="1"/>
          <p:nvPr/>
        </p:nvSpPr>
        <p:spPr>
          <a:xfrm>
            <a:off x="1566854" y="4074630"/>
            <a:ext cx="4121641" cy="477054"/>
          </a:xfrm>
          <a:prstGeom prst="rect">
            <a:avLst/>
          </a:prstGeom>
          <a:noFill/>
        </p:spPr>
        <p:txBody>
          <a:bodyPr wrap="square" rtlCol="0">
            <a:spAutoFit/>
          </a:bodyPr>
          <a:lstStyle/>
          <a:p>
            <a:r>
              <a:rPr lang="vi-VN" sz="2500" dirty="0">
                <a:solidFill>
                  <a:srgbClr val="FFFF00"/>
                </a:solidFill>
              </a:rPr>
              <a:t>Chủ ngữ trong câu</a:t>
            </a:r>
            <a:endParaRPr lang="en-US" sz="2500" dirty="0">
              <a:solidFill>
                <a:srgbClr val="FFFF00"/>
              </a:solidFill>
            </a:endParaRPr>
          </a:p>
        </p:txBody>
      </p:sp>
    </p:spTree>
    <p:extLst>
      <p:ext uri="{BB962C8B-B14F-4D97-AF65-F5344CB8AC3E}">
        <p14:creationId xmlns:p14="http://schemas.microsoft.com/office/powerpoint/2010/main" val="16132051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6" presetClass="entr" presetSubtype="16"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circle(in)">
                                      <p:cBhvr>
                                        <p:cTn id="7" dur="2000"/>
                                        <p:tgtEl>
                                          <p:spTgt spid="6"/>
                                        </p:tgtEl>
                                      </p:cBhvr>
                                    </p:animEffect>
                                  </p:childTnLst>
                                </p:cTn>
                              </p:par>
                            </p:childTnLst>
                          </p:cTn>
                        </p:par>
                      </p:childTnLst>
                    </p:cTn>
                  </p:par>
                  <p:par>
                    <p:cTn id="8" fill="hold">
                      <p:stCondLst>
                        <p:cond delay="indefinite"/>
                      </p:stCondLst>
                      <p:childTnLst>
                        <p:par>
                          <p:cTn id="9" fill="hold">
                            <p:stCondLst>
                              <p:cond delay="0"/>
                            </p:stCondLst>
                            <p:childTnLst>
                              <p:par>
                                <p:cTn id="10" presetID="22" presetClass="entr" presetSubtype="1" fill="hold" nodeType="clickEffect">
                                  <p:stCondLst>
                                    <p:cond delay="0"/>
                                  </p:stCondLst>
                                  <p:childTnLst>
                                    <p:set>
                                      <p:cBhvr>
                                        <p:cTn id="11" dur="1" fill="hold">
                                          <p:stCondLst>
                                            <p:cond delay="0"/>
                                          </p:stCondLst>
                                        </p:cTn>
                                        <p:tgtEl>
                                          <p:spTgt spid="9"/>
                                        </p:tgtEl>
                                        <p:attrNameLst>
                                          <p:attrName>style.visibility</p:attrName>
                                        </p:attrNameLst>
                                      </p:cBhvr>
                                      <p:to>
                                        <p:strVal val="visible"/>
                                      </p:to>
                                    </p:set>
                                    <p:animEffect transition="in" filter="wipe(up)">
                                      <p:cBhvr>
                                        <p:cTn id="12" dur="500"/>
                                        <p:tgtEl>
                                          <p:spTgt spid="9"/>
                                        </p:tgtEl>
                                      </p:cBhvr>
                                    </p:animEffect>
                                  </p:childTnLst>
                                </p:cTn>
                              </p:par>
                              <p:par>
                                <p:cTn id="13" presetID="22" presetClass="entr" presetSubtype="1" fill="hold" grpId="0" nodeType="withEffect">
                                  <p:stCondLst>
                                    <p:cond delay="0"/>
                                  </p:stCondLst>
                                  <p:childTnLst>
                                    <p:set>
                                      <p:cBhvr>
                                        <p:cTn id="14" dur="1" fill="hold">
                                          <p:stCondLst>
                                            <p:cond delay="0"/>
                                          </p:stCondLst>
                                        </p:cTn>
                                        <p:tgtEl>
                                          <p:spTgt spid="10"/>
                                        </p:tgtEl>
                                        <p:attrNameLst>
                                          <p:attrName>style.visibility</p:attrName>
                                        </p:attrNameLst>
                                      </p:cBhvr>
                                      <p:to>
                                        <p:strVal val="visible"/>
                                      </p:to>
                                    </p:set>
                                    <p:animEffect transition="in" filter="wipe(up)">
                                      <p:cBhvr>
                                        <p:cTn id="15" dur="500"/>
                                        <p:tgtEl>
                                          <p:spTgt spid="10"/>
                                        </p:tgtEl>
                                      </p:cBhvr>
                                    </p:animEffect>
                                  </p:childTnLst>
                                </p:cTn>
                              </p:par>
                              <p:par>
                                <p:cTn id="16" presetID="22" presetClass="entr" presetSubtype="1" fill="hold" grpId="0" nodeType="withEffect">
                                  <p:stCondLst>
                                    <p:cond delay="0"/>
                                  </p:stCondLst>
                                  <p:childTnLst>
                                    <p:set>
                                      <p:cBhvr>
                                        <p:cTn id="17" dur="1" fill="hold">
                                          <p:stCondLst>
                                            <p:cond delay="0"/>
                                          </p:stCondLst>
                                        </p:cTn>
                                        <p:tgtEl>
                                          <p:spTgt spid="11"/>
                                        </p:tgtEl>
                                        <p:attrNameLst>
                                          <p:attrName>style.visibility</p:attrName>
                                        </p:attrNameLst>
                                      </p:cBhvr>
                                      <p:to>
                                        <p:strVal val="visible"/>
                                      </p:to>
                                    </p:set>
                                    <p:animEffect transition="in" filter="wipe(up)">
                                      <p:cBhvr>
                                        <p:cTn id="18" dur="500"/>
                                        <p:tgtEl>
                                          <p:spTgt spid="11"/>
                                        </p:tgtEl>
                                      </p:cBhvr>
                                    </p:animEffect>
                                  </p:childTnLst>
                                </p:cTn>
                              </p:par>
                            </p:childTnLst>
                          </p:cTn>
                        </p:par>
                      </p:childTnLst>
                    </p:cTn>
                  </p:par>
                  <p:par>
                    <p:cTn id="19" fill="hold">
                      <p:stCondLst>
                        <p:cond delay="indefinite"/>
                      </p:stCondLst>
                      <p:childTnLst>
                        <p:par>
                          <p:cTn id="20" fill="hold">
                            <p:stCondLst>
                              <p:cond delay="0"/>
                            </p:stCondLst>
                            <p:childTnLst>
                              <p:par>
                                <p:cTn id="21" presetID="22" presetClass="entr" presetSubtype="1" fill="hold" nodeType="clickEffect">
                                  <p:stCondLst>
                                    <p:cond delay="0"/>
                                  </p:stCondLst>
                                  <p:childTnLst>
                                    <p:set>
                                      <p:cBhvr>
                                        <p:cTn id="22" dur="1" fill="hold">
                                          <p:stCondLst>
                                            <p:cond delay="0"/>
                                          </p:stCondLst>
                                        </p:cTn>
                                        <p:tgtEl>
                                          <p:spTgt spid="12"/>
                                        </p:tgtEl>
                                        <p:attrNameLst>
                                          <p:attrName>style.visibility</p:attrName>
                                        </p:attrNameLst>
                                      </p:cBhvr>
                                      <p:to>
                                        <p:strVal val="visible"/>
                                      </p:to>
                                    </p:set>
                                    <p:animEffect transition="in" filter="wipe(up)">
                                      <p:cBhvr>
                                        <p:cTn id="23" dur="500"/>
                                        <p:tgtEl>
                                          <p:spTgt spid="12"/>
                                        </p:tgtEl>
                                      </p:cBhvr>
                                    </p:animEffect>
                                  </p:childTnLst>
                                </p:cTn>
                              </p:par>
                            </p:childTnLst>
                          </p:cTn>
                        </p:par>
                        <p:par>
                          <p:cTn id="24" fill="hold">
                            <p:stCondLst>
                              <p:cond delay="500"/>
                            </p:stCondLst>
                            <p:childTnLst>
                              <p:par>
                                <p:cTn id="25" presetID="22" presetClass="entr" presetSubtype="8" fill="hold" nodeType="afterEffect">
                                  <p:stCondLst>
                                    <p:cond delay="0"/>
                                  </p:stCondLst>
                                  <p:childTnLst>
                                    <p:set>
                                      <p:cBhvr>
                                        <p:cTn id="26" dur="1" fill="hold">
                                          <p:stCondLst>
                                            <p:cond delay="0"/>
                                          </p:stCondLst>
                                        </p:cTn>
                                        <p:tgtEl>
                                          <p:spTgt spid="16"/>
                                        </p:tgtEl>
                                        <p:attrNameLst>
                                          <p:attrName>style.visibility</p:attrName>
                                        </p:attrNameLst>
                                      </p:cBhvr>
                                      <p:to>
                                        <p:strVal val="visible"/>
                                      </p:to>
                                    </p:set>
                                    <p:animEffect transition="in" filter="wipe(left)">
                                      <p:cBhvr>
                                        <p:cTn id="27" dur="500"/>
                                        <p:tgtEl>
                                          <p:spTgt spid="16"/>
                                        </p:tgtEl>
                                      </p:cBhvr>
                                    </p:animEffect>
                                  </p:childTnLst>
                                </p:cTn>
                              </p:par>
                              <p:par>
                                <p:cTn id="28" presetID="22" presetClass="entr" presetSubtype="8" fill="hold" grpId="0" nodeType="withEffect">
                                  <p:stCondLst>
                                    <p:cond delay="0"/>
                                  </p:stCondLst>
                                  <p:childTnLst>
                                    <p:set>
                                      <p:cBhvr>
                                        <p:cTn id="29" dur="1" fill="hold">
                                          <p:stCondLst>
                                            <p:cond delay="0"/>
                                          </p:stCondLst>
                                        </p:cTn>
                                        <p:tgtEl>
                                          <p:spTgt spid="39"/>
                                        </p:tgtEl>
                                        <p:attrNameLst>
                                          <p:attrName>style.visibility</p:attrName>
                                        </p:attrNameLst>
                                      </p:cBhvr>
                                      <p:to>
                                        <p:strVal val="visible"/>
                                      </p:to>
                                    </p:set>
                                    <p:animEffect transition="in" filter="wipe(left)">
                                      <p:cBhvr>
                                        <p:cTn id="30" dur="500"/>
                                        <p:tgtEl>
                                          <p:spTgt spid="39"/>
                                        </p:tgtEl>
                                      </p:cBhvr>
                                    </p:animEffect>
                                  </p:childTnLst>
                                </p:cTn>
                              </p:par>
                              <p:par>
                                <p:cTn id="31" presetID="22" presetClass="entr" presetSubtype="8" fill="hold" grpId="0" nodeType="withEffect">
                                  <p:stCondLst>
                                    <p:cond delay="0"/>
                                  </p:stCondLst>
                                  <p:childTnLst>
                                    <p:set>
                                      <p:cBhvr>
                                        <p:cTn id="32" dur="1" fill="hold">
                                          <p:stCondLst>
                                            <p:cond delay="0"/>
                                          </p:stCondLst>
                                        </p:cTn>
                                        <p:tgtEl>
                                          <p:spTgt spid="40"/>
                                        </p:tgtEl>
                                        <p:attrNameLst>
                                          <p:attrName>style.visibility</p:attrName>
                                        </p:attrNameLst>
                                      </p:cBhvr>
                                      <p:to>
                                        <p:strVal val="visible"/>
                                      </p:to>
                                    </p:set>
                                    <p:animEffect transition="in" filter="wipe(left)">
                                      <p:cBhvr>
                                        <p:cTn id="33" dur="500"/>
                                        <p:tgtEl>
                                          <p:spTgt spid="40"/>
                                        </p:tgtEl>
                                      </p:cBhvr>
                                    </p:animEffect>
                                  </p:childTnLst>
                                </p:cTn>
                              </p:par>
                            </p:childTnLst>
                          </p:cTn>
                        </p:par>
                        <p:par>
                          <p:cTn id="34" fill="hold">
                            <p:stCondLst>
                              <p:cond delay="1000"/>
                            </p:stCondLst>
                            <p:childTnLst>
                              <p:par>
                                <p:cTn id="35" presetID="22" presetClass="entr" presetSubtype="8" fill="hold" nodeType="afterEffect">
                                  <p:stCondLst>
                                    <p:cond delay="0"/>
                                  </p:stCondLst>
                                  <p:childTnLst>
                                    <p:set>
                                      <p:cBhvr>
                                        <p:cTn id="36" dur="1" fill="hold">
                                          <p:stCondLst>
                                            <p:cond delay="0"/>
                                          </p:stCondLst>
                                        </p:cTn>
                                        <p:tgtEl>
                                          <p:spTgt spid="15"/>
                                        </p:tgtEl>
                                        <p:attrNameLst>
                                          <p:attrName>style.visibility</p:attrName>
                                        </p:attrNameLst>
                                      </p:cBhvr>
                                      <p:to>
                                        <p:strVal val="visible"/>
                                      </p:to>
                                    </p:set>
                                    <p:animEffect transition="in" filter="wipe(left)">
                                      <p:cBhvr>
                                        <p:cTn id="37" dur="500"/>
                                        <p:tgtEl>
                                          <p:spTgt spid="15"/>
                                        </p:tgtEl>
                                      </p:cBhvr>
                                    </p:animEffect>
                                  </p:childTnLst>
                                </p:cTn>
                              </p:par>
                              <p:par>
                                <p:cTn id="38" presetID="22" presetClass="entr" presetSubtype="1" fill="hold" grpId="0" nodeType="withEffect">
                                  <p:stCondLst>
                                    <p:cond delay="0"/>
                                  </p:stCondLst>
                                  <p:childTnLst>
                                    <p:set>
                                      <p:cBhvr>
                                        <p:cTn id="39" dur="1" fill="hold">
                                          <p:stCondLst>
                                            <p:cond delay="0"/>
                                          </p:stCondLst>
                                        </p:cTn>
                                        <p:tgtEl>
                                          <p:spTgt spid="14"/>
                                        </p:tgtEl>
                                        <p:attrNameLst>
                                          <p:attrName>style.visibility</p:attrName>
                                        </p:attrNameLst>
                                      </p:cBhvr>
                                      <p:to>
                                        <p:strVal val="visible"/>
                                      </p:to>
                                    </p:set>
                                    <p:animEffect transition="in" filter="wipe(up)">
                                      <p:cBhvr>
                                        <p:cTn id="40" dur="500"/>
                                        <p:tgtEl>
                                          <p:spTgt spid="14"/>
                                        </p:tgtEl>
                                      </p:cBhvr>
                                    </p:animEffect>
                                  </p:childTnLst>
                                </p:cTn>
                              </p:par>
                            </p:childTnLst>
                          </p:cTn>
                        </p:par>
                        <p:par>
                          <p:cTn id="41" fill="hold">
                            <p:stCondLst>
                              <p:cond delay="1500"/>
                            </p:stCondLst>
                            <p:childTnLst>
                              <p:par>
                                <p:cTn id="42" presetID="6" presetClass="entr" presetSubtype="16" fill="hold" grpId="0" nodeType="afterEffect">
                                  <p:stCondLst>
                                    <p:cond delay="0"/>
                                  </p:stCondLst>
                                  <p:childTnLst>
                                    <p:set>
                                      <p:cBhvr>
                                        <p:cTn id="43" dur="1" fill="hold">
                                          <p:stCondLst>
                                            <p:cond delay="0"/>
                                          </p:stCondLst>
                                        </p:cTn>
                                        <p:tgtEl>
                                          <p:spTgt spid="30"/>
                                        </p:tgtEl>
                                        <p:attrNameLst>
                                          <p:attrName>style.visibility</p:attrName>
                                        </p:attrNameLst>
                                      </p:cBhvr>
                                      <p:to>
                                        <p:strVal val="visible"/>
                                      </p:to>
                                    </p:set>
                                    <p:animEffect transition="in" filter="circle(in)">
                                      <p:cBhvr>
                                        <p:cTn id="44" dur="2000"/>
                                        <p:tgtEl>
                                          <p:spTgt spid="30"/>
                                        </p:tgtEl>
                                      </p:cBhvr>
                                    </p:animEffect>
                                  </p:childTnLst>
                                </p:cTn>
                              </p:par>
                            </p:childTnLst>
                          </p:cTn>
                        </p:par>
                      </p:childTnLst>
                    </p:cTn>
                  </p:par>
                  <p:par>
                    <p:cTn id="45" fill="hold">
                      <p:stCondLst>
                        <p:cond delay="indefinite"/>
                      </p:stCondLst>
                      <p:childTnLst>
                        <p:par>
                          <p:cTn id="46" fill="hold">
                            <p:stCondLst>
                              <p:cond delay="0"/>
                            </p:stCondLst>
                            <p:childTnLst>
                              <p:par>
                                <p:cTn id="47" presetID="22" presetClass="entr" presetSubtype="1" fill="hold" nodeType="clickEffect">
                                  <p:stCondLst>
                                    <p:cond delay="0"/>
                                  </p:stCondLst>
                                  <p:childTnLst>
                                    <p:set>
                                      <p:cBhvr>
                                        <p:cTn id="48" dur="1" fill="hold">
                                          <p:stCondLst>
                                            <p:cond delay="0"/>
                                          </p:stCondLst>
                                        </p:cTn>
                                        <p:tgtEl>
                                          <p:spTgt spid="41"/>
                                        </p:tgtEl>
                                        <p:attrNameLst>
                                          <p:attrName>style.visibility</p:attrName>
                                        </p:attrNameLst>
                                      </p:cBhvr>
                                      <p:to>
                                        <p:strVal val="visible"/>
                                      </p:to>
                                    </p:set>
                                    <p:animEffect transition="in" filter="wipe(up)">
                                      <p:cBhvr>
                                        <p:cTn id="49" dur="500"/>
                                        <p:tgtEl>
                                          <p:spTgt spid="41"/>
                                        </p:tgtEl>
                                      </p:cBhvr>
                                    </p:animEffect>
                                  </p:childTnLst>
                                </p:cTn>
                              </p:par>
                              <p:par>
                                <p:cTn id="50" presetID="22" presetClass="entr" presetSubtype="1" fill="hold" grpId="0" nodeType="withEffect">
                                  <p:stCondLst>
                                    <p:cond delay="0"/>
                                  </p:stCondLst>
                                  <p:childTnLst>
                                    <p:set>
                                      <p:cBhvr>
                                        <p:cTn id="51" dur="1" fill="hold">
                                          <p:stCondLst>
                                            <p:cond delay="0"/>
                                          </p:stCondLst>
                                        </p:cTn>
                                        <p:tgtEl>
                                          <p:spTgt spid="42"/>
                                        </p:tgtEl>
                                        <p:attrNameLst>
                                          <p:attrName>style.visibility</p:attrName>
                                        </p:attrNameLst>
                                      </p:cBhvr>
                                      <p:to>
                                        <p:strVal val="visible"/>
                                      </p:to>
                                    </p:set>
                                    <p:animEffect transition="in" filter="wipe(up)">
                                      <p:cBhvr>
                                        <p:cTn id="52" dur="500"/>
                                        <p:tgtEl>
                                          <p:spTgt spid="42"/>
                                        </p:tgtEl>
                                      </p:cBhvr>
                                    </p:animEffect>
                                  </p:childTnLst>
                                </p:cTn>
                              </p:par>
                              <p:par>
                                <p:cTn id="53" presetID="22" presetClass="entr" presetSubtype="8" fill="hold" nodeType="withEffect">
                                  <p:stCondLst>
                                    <p:cond delay="0"/>
                                  </p:stCondLst>
                                  <p:childTnLst>
                                    <p:set>
                                      <p:cBhvr>
                                        <p:cTn id="54" dur="1" fill="hold">
                                          <p:stCondLst>
                                            <p:cond delay="0"/>
                                          </p:stCondLst>
                                        </p:cTn>
                                        <p:tgtEl>
                                          <p:spTgt spid="45"/>
                                        </p:tgtEl>
                                        <p:attrNameLst>
                                          <p:attrName>style.visibility</p:attrName>
                                        </p:attrNameLst>
                                      </p:cBhvr>
                                      <p:to>
                                        <p:strVal val="visible"/>
                                      </p:to>
                                    </p:set>
                                    <p:animEffect transition="in" filter="wipe(left)">
                                      <p:cBhvr>
                                        <p:cTn id="55" dur="500"/>
                                        <p:tgtEl>
                                          <p:spTgt spid="45"/>
                                        </p:tgtEl>
                                      </p:cBhvr>
                                    </p:animEffect>
                                  </p:childTnLst>
                                </p:cTn>
                              </p:par>
                              <p:par>
                                <p:cTn id="56" presetID="22" presetClass="entr" presetSubtype="8" fill="hold" nodeType="withEffect">
                                  <p:stCondLst>
                                    <p:cond delay="0"/>
                                  </p:stCondLst>
                                  <p:childTnLst>
                                    <p:set>
                                      <p:cBhvr>
                                        <p:cTn id="57" dur="1" fill="hold">
                                          <p:stCondLst>
                                            <p:cond delay="0"/>
                                          </p:stCondLst>
                                        </p:cTn>
                                        <p:tgtEl>
                                          <p:spTgt spid="46"/>
                                        </p:tgtEl>
                                        <p:attrNameLst>
                                          <p:attrName>style.visibility</p:attrName>
                                        </p:attrNameLst>
                                      </p:cBhvr>
                                      <p:to>
                                        <p:strVal val="visible"/>
                                      </p:to>
                                    </p:set>
                                    <p:animEffect transition="in" filter="wipe(left)">
                                      <p:cBhvr>
                                        <p:cTn id="58" dur="500"/>
                                        <p:tgtEl>
                                          <p:spTgt spid="46"/>
                                        </p:tgtEl>
                                      </p:cBhvr>
                                    </p:animEffect>
                                  </p:childTnLst>
                                </p:cTn>
                              </p:par>
                              <p:par>
                                <p:cTn id="59" presetID="22" presetClass="entr" presetSubtype="1" fill="hold" grpId="0" nodeType="withEffect">
                                  <p:stCondLst>
                                    <p:cond delay="0"/>
                                  </p:stCondLst>
                                  <p:childTnLst>
                                    <p:set>
                                      <p:cBhvr>
                                        <p:cTn id="60" dur="1" fill="hold">
                                          <p:stCondLst>
                                            <p:cond delay="0"/>
                                          </p:stCondLst>
                                        </p:cTn>
                                        <p:tgtEl>
                                          <p:spTgt spid="43"/>
                                        </p:tgtEl>
                                        <p:attrNameLst>
                                          <p:attrName>style.visibility</p:attrName>
                                        </p:attrNameLst>
                                      </p:cBhvr>
                                      <p:to>
                                        <p:strVal val="visible"/>
                                      </p:to>
                                    </p:set>
                                    <p:animEffect transition="in" filter="wipe(up)">
                                      <p:cBhvr>
                                        <p:cTn id="61" dur="500"/>
                                        <p:tgtEl>
                                          <p:spTgt spid="43"/>
                                        </p:tgtEl>
                                      </p:cBhvr>
                                    </p:animEffect>
                                  </p:childTnLst>
                                </p:cTn>
                              </p:par>
                            </p:childTnLst>
                          </p:cTn>
                        </p:par>
                      </p:childTnLst>
                    </p:cTn>
                  </p:par>
                  <p:par>
                    <p:cTn id="62" fill="hold">
                      <p:stCondLst>
                        <p:cond delay="indefinite"/>
                      </p:stCondLst>
                      <p:childTnLst>
                        <p:par>
                          <p:cTn id="63" fill="hold">
                            <p:stCondLst>
                              <p:cond delay="0"/>
                            </p:stCondLst>
                            <p:childTnLst>
                              <p:par>
                                <p:cTn id="64" presetID="22" presetClass="entr" presetSubtype="8" fill="hold" nodeType="clickEffect">
                                  <p:stCondLst>
                                    <p:cond delay="0"/>
                                  </p:stCondLst>
                                  <p:childTnLst>
                                    <p:set>
                                      <p:cBhvr>
                                        <p:cTn id="65" dur="1" fill="hold">
                                          <p:stCondLst>
                                            <p:cond delay="0"/>
                                          </p:stCondLst>
                                        </p:cTn>
                                        <p:tgtEl>
                                          <p:spTgt spid="22"/>
                                        </p:tgtEl>
                                        <p:attrNameLst>
                                          <p:attrName>style.visibility</p:attrName>
                                        </p:attrNameLst>
                                      </p:cBhvr>
                                      <p:to>
                                        <p:strVal val="visible"/>
                                      </p:to>
                                    </p:set>
                                    <p:animEffect transition="in" filter="wipe(left)">
                                      <p:cBhvr>
                                        <p:cTn id="66" dur="500"/>
                                        <p:tgtEl>
                                          <p:spTgt spid="22"/>
                                        </p:tgtEl>
                                      </p:cBhvr>
                                    </p:animEffect>
                                  </p:childTnLst>
                                </p:cTn>
                              </p:par>
                            </p:childTnLst>
                          </p:cTn>
                        </p:par>
                        <p:par>
                          <p:cTn id="67" fill="hold">
                            <p:stCondLst>
                              <p:cond delay="500"/>
                            </p:stCondLst>
                            <p:childTnLst>
                              <p:par>
                                <p:cTn id="68" presetID="6" presetClass="entr" presetSubtype="16" fill="hold" grpId="0" nodeType="afterEffect">
                                  <p:stCondLst>
                                    <p:cond delay="0"/>
                                  </p:stCondLst>
                                  <p:childTnLst>
                                    <p:set>
                                      <p:cBhvr>
                                        <p:cTn id="69" dur="1" fill="hold">
                                          <p:stCondLst>
                                            <p:cond delay="0"/>
                                          </p:stCondLst>
                                        </p:cTn>
                                        <p:tgtEl>
                                          <p:spTgt spid="44"/>
                                        </p:tgtEl>
                                        <p:attrNameLst>
                                          <p:attrName>style.visibility</p:attrName>
                                        </p:attrNameLst>
                                      </p:cBhvr>
                                      <p:to>
                                        <p:strVal val="visible"/>
                                      </p:to>
                                    </p:set>
                                    <p:animEffect transition="in" filter="circle(in)">
                                      <p:cBhvr>
                                        <p:cTn id="70" dur="2000"/>
                                        <p:tgtEl>
                                          <p:spTgt spid="44"/>
                                        </p:tgtEl>
                                      </p:cBhvr>
                                    </p:animEffect>
                                  </p:childTnLst>
                                </p:cTn>
                              </p:par>
                              <p:par>
                                <p:cTn id="71" presetID="22" presetClass="entr" presetSubtype="8" fill="hold" grpId="0" nodeType="withEffect">
                                  <p:stCondLst>
                                    <p:cond delay="0"/>
                                  </p:stCondLst>
                                  <p:childTnLst>
                                    <p:set>
                                      <p:cBhvr>
                                        <p:cTn id="72" dur="1" fill="hold">
                                          <p:stCondLst>
                                            <p:cond delay="0"/>
                                          </p:stCondLst>
                                        </p:cTn>
                                        <p:tgtEl>
                                          <p:spTgt spid="23"/>
                                        </p:tgtEl>
                                        <p:attrNameLst>
                                          <p:attrName>style.visibility</p:attrName>
                                        </p:attrNameLst>
                                      </p:cBhvr>
                                      <p:to>
                                        <p:strVal val="visible"/>
                                      </p:to>
                                    </p:set>
                                    <p:animEffect transition="in" filter="wipe(left)">
                                      <p:cBhvr>
                                        <p:cTn id="73" dur="500"/>
                                        <p:tgtEl>
                                          <p:spTgt spid="23"/>
                                        </p:tgtEl>
                                      </p:cBhvr>
                                    </p:animEffect>
                                  </p:childTnLst>
                                </p:cTn>
                              </p:par>
                            </p:childTnLst>
                          </p:cTn>
                        </p:par>
                      </p:childTnLst>
                    </p:cTn>
                  </p:par>
                  <p:par>
                    <p:cTn id="74" fill="hold">
                      <p:stCondLst>
                        <p:cond delay="indefinite"/>
                      </p:stCondLst>
                      <p:childTnLst>
                        <p:par>
                          <p:cTn id="75" fill="hold">
                            <p:stCondLst>
                              <p:cond delay="0"/>
                            </p:stCondLst>
                            <p:childTnLst>
                              <p:par>
                                <p:cTn id="76" presetID="22" presetClass="entr" presetSubtype="1" fill="hold" nodeType="clickEffect">
                                  <p:stCondLst>
                                    <p:cond delay="0"/>
                                  </p:stCondLst>
                                  <p:childTnLst>
                                    <p:set>
                                      <p:cBhvr>
                                        <p:cTn id="77" dur="1" fill="hold">
                                          <p:stCondLst>
                                            <p:cond delay="0"/>
                                          </p:stCondLst>
                                        </p:cTn>
                                        <p:tgtEl>
                                          <p:spTgt spid="50"/>
                                        </p:tgtEl>
                                        <p:attrNameLst>
                                          <p:attrName>style.visibility</p:attrName>
                                        </p:attrNameLst>
                                      </p:cBhvr>
                                      <p:to>
                                        <p:strVal val="visible"/>
                                      </p:to>
                                    </p:set>
                                    <p:animEffect transition="in" filter="wipe(up)">
                                      <p:cBhvr>
                                        <p:cTn id="78" dur="500"/>
                                        <p:tgtEl>
                                          <p:spTgt spid="50"/>
                                        </p:tgtEl>
                                      </p:cBhvr>
                                    </p:animEffect>
                                  </p:childTnLst>
                                </p:cTn>
                              </p:par>
                              <p:par>
                                <p:cTn id="79" presetID="22" presetClass="entr" presetSubtype="1" fill="hold" grpId="0" nodeType="withEffect">
                                  <p:stCondLst>
                                    <p:cond delay="0"/>
                                  </p:stCondLst>
                                  <p:childTnLst>
                                    <p:set>
                                      <p:cBhvr>
                                        <p:cTn id="80" dur="1" fill="hold">
                                          <p:stCondLst>
                                            <p:cond delay="0"/>
                                          </p:stCondLst>
                                        </p:cTn>
                                        <p:tgtEl>
                                          <p:spTgt spid="51"/>
                                        </p:tgtEl>
                                        <p:attrNameLst>
                                          <p:attrName>style.visibility</p:attrName>
                                        </p:attrNameLst>
                                      </p:cBhvr>
                                      <p:to>
                                        <p:strVal val="visible"/>
                                      </p:to>
                                    </p:set>
                                    <p:animEffect transition="in" filter="wipe(up)">
                                      <p:cBhvr>
                                        <p:cTn id="81" dur="500"/>
                                        <p:tgtEl>
                                          <p:spTgt spid="51"/>
                                        </p:tgtEl>
                                      </p:cBhvr>
                                    </p:animEffect>
                                  </p:childTnLst>
                                </p:cTn>
                              </p:par>
                              <p:par>
                                <p:cTn id="82" presetID="22" presetClass="entr" presetSubtype="1" fill="hold" grpId="0" nodeType="withEffect">
                                  <p:stCondLst>
                                    <p:cond delay="0"/>
                                  </p:stCondLst>
                                  <p:childTnLst>
                                    <p:set>
                                      <p:cBhvr>
                                        <p:cTn id="83" dur="1" fill="hold">
                                          <p:stCondLst>
                                            <p:cond delay="0"/>
                                          </p:stCondLst>
                                        </p:cTn>
                                        <p:tgtEl>
                                          <p:spTgt spid="52"/>
                                        </p:tgtEl>
                                        <p:attrNameLst>
                                          <p:attrName>style.visibility</p:attrName>
                                        </p:attrNameLst>
                                      </p:cBhvr>
                                      <p:to>
                                        <p:strVal val="visible"/>
                                      </p:to>
                                    </p:set>
                                    <p:animEffect transition="in" filter="wipe(up)">
                                      <p:cBhvr>
                                        <p:cTn id="84" dur="500"/>
                                        <p:tgtEl>
                                          <p:spTgt spid="52"/>
                                        </p:tgtEl>
                                      </p:cBhvr>
                                    </p:animEffect>
                                  </p:childTnLst>
                                </p:cTn>
                              </p:par>
                            </p:childTnLst>
                          </p:cTn>
                        </p:par>
                      </p:childTnLst>
                    </p:cTn>
                  </p:par>
                  <p:par>
                    <p:cTn id="85" fill="hold">
                      <p:stCondLst>
                        <p:cond delay="indefinite"/>
                      </p:stCondLst>
                      <p:childTnLst>
                        <p:par>
                          <p:cTn id="86" fill="hold">
                            <p:stCondLst>
                              <p:cond delay="0"/>
                            </p:stCondLst>
                            <p:childTnLst>
                              <p:par>
                                <p:cTn id="87" presetID="22" presetClass="entr" presetSubtype="1" fill="hold" nodeType="clickEffect">
                                  <p:stCondLst>
                                    <p:cond delay="0"/>
                                  </p:stCondLst>
                                  <p:childTnLst>
                                    <p:set>
                                      <p:cBhvr>
                                        <p:cTn id="88" dur="1" fill="hold">
                                          <p:stCondLst>
                                            <p:cond delay="0"/>
                                          </p:stCondLst>
                                        </p:cTn>
                                        <p:tgtEl>
                                          <p:spTgt spid="53"/>
                                        </p:tgtEl>
                                        <p:attrNameLst>
                                          <p:attrName>style.visibility</p:attrName>
                                        </p:attrNameLst>
                                      </p:cBhvr>
                                      <p:to>
                                        <p:strVal val="visible"/>
                                      </p:to>
                                    </p:set>
                                    <p:animEffect transition="in" filter="wipe(up)">
                                      <p:cBhvr>
                                        <p:cTn id="89" dur="500"/>
                                        <p:tgtEl>
                                          <p:spTgt spid="53"/>
                                        </p:tgtEl>
                                      </p:cBhvr>
                                    </p:animEffect>
                                  </p:childTnLst>
                                </p:cTn>
                              </p:par>
                              <p:par>
                                <p:cTn id="90" presetID="22" presetClass="entr" presetSubtype="1" fill="hold" grpId="0" nodeType="withEffect">
                                  <p:stCondLst>
                                    <p:cond delay="0"/>
                                  </p:stCondLst>
                                  <p:childTnLst>
                                    <p:set>
                                      <p:cBhvr>
                                        <p:cTn id="91" dur="1" fill="hold">
                                          <p:stCondLst>
                                            <p:cond delay="0"/>
                                          </p:stCondLst>
                                        </p:cTn>
                                        <p:tgtEl>
                                          <p:spTgt spid="54"/>
                                        </p:tgtEl>
                                        <p:attrNameLst>
                                          <p:attrName>style.visibility</p:attrName>
                                        </p:attrNameLst>
                                      </p:cBhvr>
                                      <p:to>
                                        <p:strVal val="visible"/>
                                      </p:to>
                                    </p:set>
                                    <p:animEffect transition="in" filter="wipe(up)">
                                      <p:cBhvr>
                                        <p:cTn id="92" dur="500"/>
                                        <p:tgtEl>
                                          <p:spTgt spid="54"/>
                                        </p:tgtEl>
                                      </p:cBhvr>
                                    </p:animEffect>
                                  </p:childTnLst>
                                </p:cTn>
                              </p:par>
                              <p:par>
                                <p:cTn id="93" presetID="22" presetClass="entr" presetSubtype="1" fill="hold" grpId="0" nodeType="withEffect">
                                  <p:stCondLst>
                                    <p:cond delay="0"/>
                                  </p:stCondLst>
                                  <p:childTnLst>
                                    <p:set>
                                      <p:cBhvr>
                                        <p:cTn id="94" dur="1" fill="hold">
                                          <p:stCondLst>
                                            <p:cond delay="0"/>
                                          </p:stCondLst>
                                        </p:cTn>
                                        <p:tgtEl>
                                          <p:spTgt spid="55"/>
                                        </p:tgtEl>
                                        <p:attrNameLst>
                                          <p:attrName>style.visibility</p:attrName>
                                        </p:attrNameLst>
                                      </p:cBhvr>
                                      <p:to>
                                        <p:strVal val="visible"/>
                                      </p:to>
                                    </p:set>
                                    <p:animEffect transition="in" filter="wipe(up)">
                                      <p:cBhvr>
                                        <p:cTn id="95" dur="500"/>
                                        <p:tgtEl>
                                          <p:spTgt spid="55"/>
                                        </p:tgtEl>
                                      </p:cBhvr>
                                    </p:animEffect>
                                  </p:childTnLst>
                                </p:cTn>
                              </p:par>
                            </p:childTnLst>
                          </p:cTn>
                        </p:par>
                        <p:par>
                          <p:cTn id="96" fill="hold">
                            <p:stCondLst>
                              <p:cond delay="500"/>
                            </p:stCondLst>
                            <p:childTnLst>
                              <p:par>
                                <p:cTn id="97" presetID="6" presetClass="entr" presetSubtype="16" fill="hold" grpId="0" nodeType="afterEffect">
                                  <p:stCondLst>
                                    <p:cond delay="0"/>
                                  </p:stCondLst>
                                  <p:childTnLst>
                                    <p:set>
                                      <p:cBhvr>
                                        <p:cTn id="98" dur="1" fill="hold">
                                          <p:stCondLst>
                                            <p:cond delay="0"/>
                                          </p:stCondLst>
                                        </p:cTn>
                                        <p:tgtEl>
                                          <p:spTgt spid="56"/>
                                        </p:tgtEl>
                                        <p:attrNameLst>
                                          <p:attrName>style.visibility</p:attrName>
                                        </p:attrNameLst>
                                      </p:cBhvr>
                                      <p:to>
                                        <p:strVal val="visible"/>
                                      </p:to>
                                    </p:set>
                                    <p:animEffect transition="in" filter="circle(in)">
                                      <p:cBhvr>
                                        <p:cTn id="99" dur="2000"/>
                                        <p:tgtEl>
                                          <p:spTgt spid="56"/>
                                        </p:tgtEl>
                                      </p:cBhvr>
                                    </p:animEffect>
                                  </p:childTnLst>
                                </p:cTn>
                              </p:par>
                            </p:childTnLst>
                          </p:cTn>
                        </p:par>
                      </p:childTnLst>
                    </p:cTn>
                  </p:par>
                  <p:par>
                    <p:cTn id="100" fill="hold">
                      <p:stCondLst>
                        <p:cond delay="indefinite"/>
                      </p:stCondLst>
                      <p:childTnLst>
                        <p:par>
                          <p:cTn id="101" fill="hold">
                            <p:stCondLst>
                              <p:cond delay="0"/>
                            </p:stCondLst>
                            <p:childTnLst>
                              <p:par>
                                <p:cTn id="102" presetID="22" presetClass="entr" presetSubtype="1" fill="hold" nodeType="clickEffect">
                                  <p:stCondLst>
                                    <p:cond delay="0"/>
                                  </p:stCondLst>
                                  <p:childTnLst>
                                    <p:set>
                                      <p:cBhvr>
                                        <p:cTn id="103" dur="1" fill="hold">
                                          <p:stCondLst>
                                            <p:cond delay="0"/>
                                          </p:stCondLst>
                                        </p:cTn>
                                        <p:tgtEl>
                                          <p:spTgt spid="57"/>
                                        </p:tgtEl>
                                        <p:attrNameLst>
                                          <p:attrName>style.visibility</p:attrName>
                                        </p:attrNameLst>
                                      </p:cBhvr>
                                      <p:to>
                                        <p:strVal val="visible"/>
                                      </p:to>
                                    </p:set>
                                    <p:animEffect transition="in" filter="wipe(up)">
                                      <p:cBhvr>
                                        <p:cTn id="104" dur="500"/>
                                        <p:tgtEl>
                                          <p:spTgt spid="57"/>
                                        </p:tgtEl>
                                      </p:cBhvr>
                                    </p:animEffect>
                                  </p:childTnLst>
                                </p:cTn>
                              </p:par>
                              <p:par>
                                <p:cTn id="105" presetID="22" presetClass="entr" presetSubtype="1" fill="hold" grpId="0" nodeType="withEffect">
                                  <p:stCondLst>
                                    <p:cond delay="0"/>
                                  </p:stCondLst>
                                  <p:childTnLst>
                                    <p:set>
                                      <p:cBhvr>
                                        <p:cTn id="106" dur="1" fill="hold">
                                          <p:stCondLst>
                                            <p:cond delay="0"/>
                                          </p:stCondLst>
                                        </p:cTn>
                                        <p:tgtEl>
                                          <p:spTgt spid="58"/>
                                        </p:tgtEl>
                                        <p:attrNameLst>
                                          <p:attrName>style.visibility</p:attrName>
                                        </p:attrNameLst>
                                      </p:cBhvr>
                                      <p:to>
                                        <p:strVal val="visible"/>
                                      </p:to>
                                    </p:set>
                                    <p:animEffect transition="in" filter="wipe(up)">
                                      <p:cBhvr>
                                        <p:cTn id="107" dur="500"/>
                                        <p:tgtEl>
                                          <p:spTgt spid="58"/>
                                        </p:tgtEl>
                                      </p:cBhvr>
                                    </p:animEffect>
                                  </p:childTnLst>
                                </p:cTn>
                              </p:par>
                              <p:par>
                                <p:cTn id="108" presetID="22" presetClass="entr" presetSubtype="1" fill="hold" grpId="0" nodeType="withEffect">
                                  <p:stCondLst>
                                    <p:cond delay="0"/>
                                  </p:stCondLst>
                                  <p:childTnLst>
                                    <p:set>
                                      <p:cBhvr>
                                        <p:cTn id="109" dur="1" fill="hold">
                                          <p:stCondLst>
                                            <p:cond delay="0"/>
                                          </p:stCondLst>
                                        </p:cTn>
                                        <p:tgtEl>
                                          <p:spTgt spid="59"/>
                                        </p:tgtEl>
                                        <p:attrNameLst>
                                          <p:attrName>style.visibility</p:attrName>
                                        </p:attrNameLst>
                                      </p:cBhvr>
                                      <p:to>
                                        <p:strVal val="visible"/>
                                      </p:to>
                                    </p:set>
                                    <p:animEffect transition="in" filter="wipe(up)">
                                      <p:cBhvr>
                                        <p:cTn id="110" dur="500"/>
                                        <p:tgtEl>
                                          <p:spTgt spid="59"/>
                                        </p:tgtEl>
                                      </p:cBhvr>
                                    </p:animEffect>
                                  </p:childTnLst>
                                </p:cTn>
                              </p:par>
                              <p:par>
                                <p:cTn id="111" presetID="22" presetClass="entr" presetSubtype="8" fill="hold" nodeType="withEffect">
                                  <p:stCondLst>
                                    <p:cond delay="0"/>
                                  </p:stCondLst>
                                  <p:childTnLst>
                                    <p:set>
                                      <p:cBhvr>
                                        <p:cTn id="112" dur="1" fill="hold">
                                          <p:stCondLst>
                                            <p:cond delay="0"/>
                                          </p:stCondLst>
                                        </p:cTn>
                                        <p:tgtEl>
                                          <p:spTgt spid="60"/>
                                        </p:tgtEl>
                                        <p:attrNameLst>
                                          <p:attrName>style.visibility</p:attrName>
                                        </p:attrNameLst>
                                      </p:cBhvr>
                                      <p:to>
                                        <p:strVal val="visible"/>
                                      </p:to>
                                    </p:set>
                                    <p:animEffect transition="in" filter="wipe(left)">
                                      <p:cBhvr>
                                        <p:cTn id="113" dur="500"/>
                                        <p:tgtEl>
                                          <p:spTgt spid="60"/>
                                        </p:tgtEl>
                                      </p:cBhvr>
                                    </p:animEffect>
                                  </p:childTnLst>
                                </p:cTn>
                              </p:par>
                              <p:par>
                                <p:cTn id="114" presetID="22" presetClass="entr" presetSubtype="8" fill="hold" nodeType="withEffect">
                                  <p:stCondLst>
                                    <p:cond delay="0"/>
                                  </p:stCondLst>
                                  <p:childTnLst>
                                    <p:set>
                                      <p:cBhvr>
                                        <p:cTn id="115" dur="1" fill="hold">
                                          <p:stCondLst>
                                            <p:cond delay="0"/>
                                          </p:stCondLst>
                                        </p:cTn>
                                        <p:tgtEl>
                                          <p:spTgt spid="62"/>
                                        </p:tgtEl>
                                        <p:attrNameLst>
                                          <p:attrName>style.visibility</p:attrName>
                                        </p:attrNameLst>
                                      </p:cBhvr>
                                      <p:to>
                                        <p:strVal val="visible"/>
                                      </p:to>
                                    </p:set>
                                    <p:animEffect transition="in" filter="wipe(left)">
                                      <p:cBhvr>
                                        <p:cTn id="116" dur="500"/>
                                        <p:tgtEl>
                                          <p:spTgt spid="62"/>
                                        </p:tgtEl>
                                      </p:cBhvr>
                                    </p:animEffect>
                                  </p:childTnLst>
                                </p:cTn>
                              </p:par>
                              <p:par>
                                <p:cTn id="117" presetID="22" presetClass="entr" presetSubtype="8" fill="hold" nodeType="withEffect">
                                  <p:stCondLst>
                                    <p:cond delay="0"/>
                                  </p:stCondLst>
                                  <p:childTnLst>
                                    <p:set>
                                      <p:cBhvr>
                                        <p:cTn id="118" dur="1" fill="hold">
                                          <p:stCondLst>
                                            <p:cond delay="0"/>
                                          </p:stCondLst>
                                        </p:cTn>
                                        <p:tgtEl>
                                          <p:spTgt spid="63"/>
                                        </p:tgtEl>
                                        <p:attrNameLst>
                                          <p:attrName>style.visibility</p:attrName>
                                        </p:attrNameLst>
                                      </p:cBhvr>
                                      <p:to>
                                        <p:strVal val="visible"/>
                                      </p:to>
                                    </p:set>
                                    <p:animEffect transition="in" filter="wipe(left)">
                                      <p:cBhvr>
                                        <p:cTn id="119" dur="500"/>
                                        <p:tgtEl>
                                          <p:spTgt spid="63"/>
                                        </p:tgtEl>
                                      </p:cBhvr>
                                    </p:animEffect>
                                  </p:childTnLst>
                                </p:cTn>
                              </p:par>
                              <p:par>
                                <p:cTn id="120" presetID="22" presetClass="entr" presetSubtype="8" fill="hold" nodeType="withEffect">
                                  <p:stCondLst>
                                    <p:cond delay="0"/>
                                  </p:stCondLst>
                                  <p:childTnLst>
                                    <p:set>
                                      <p:cBhvr>
                                        <p:cTn id="121" dur="1" fill="hold">
                                          <p:stCondLst>
                                            <p:cond delay="0"/>
                                          </p:stCondLst>
                                        </p:cTn>
                                        <p:tgtEl>
                                          <p:spTgt spid="65"/>
                                        </p:tgtEl>
                                        <p:attrNameLst>
                                          <p:attrName>style.visibility</p:attrName>
                                        </p:attrNameLst>
                                      </p:cBhvr>
                                      <p:to>
                                        <p:strVal val="visible"/>
                                      </p:to>
                                    </p:set>
                                    <p:animEffect transition="in" filter="wipe(left)">
                                      <p:cBhvr>
                                        <p:cTn id="122" dur="500"/>
                                        <p:tgtEl>
                                          <p:spTgt spid="65"/>
                                        </p:tgtEl>
                                      </p:cBhvr>
                                    </p:animEffect>
                                  </p:childTnLst>
                                </p:cTn>
                              </p:par>
                            </p:childTnLst>
                          </p:cTn>
                        </p:par>
                        <p:par>
                          <p:cTn id="123" fill="hold">
                            <p:stCondLst>
                              <p:cond delay="500"/>
                            </p:stCondLst>
                            <p:childTnLst>
                              <p:par>
                                <p:cTn id="124" presetID="6" presetClass="entr" presetSubtype="16" fill="hold" grpId="0" nodeType="afterEffect">
                                  <p:stCondLst>
                                    <p:cond delay="0"/>
                                  </p:stCondLst>
                                  <p:childTnLst>
                                    <p:set>
                                      <p:cBhvr>
                                        <p:cTn id="125" dur="1" fill="hold">
                                          <p:stCondLst>
                                            <p:cond delay="0"/>
                                          </p:stCondLst>
                                        </p:cTn>
                                        <p:tgtEl>
                                          <p:spTgt spid="67"/>
                                        </p:tgtEl>
                                        <p:attrNameLst>
                                          <p:attrName>style.visibility</p:attrName>
                                        </p:attrNameLst>
                                      </p:cBhvr>
                                      <p:to>
                                        <p:strVal val="visible"/>
                                      </p:to>
                                    </p:set>
                                    <p:animEffect transition="in" filter="circle(in)">
                                      <p:cBhvr>
                                        <p:cTn id="126" dur="2000"/>
                                        <p:tgtEl>
                                          <p:spTgt spid="6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P spid="10" grpId="0" animBg="1"/>
      <p:bldP spid="11" grpId="0" animBg="1"/>
      <p:bldP spid="14" grpId="0"/>
      <p:bldP spid="30" grpId="0"/>
      <p:bldP spid="39" grpId="0"/>
      <p:bldP spid="40" grpId="0"/>
      <p:bldP spid="42" grpId="0"/>
      <p:bldP spid="43" grpId="0"/>
      <p:bldP spid="44" grpId="0"/>
      <p:bldP spid="23" grpId="0"/>
      <p:bldP spid="51" grpId="0" animBg="1"/>
      <p:bldP spid="52" grpId="0" animBg="1"/>
      <p:bldP spid="54" grpId="0"/>
      <p:bldP spid="55" grpId="0"/>
      <p:bldP spid="56" grpId="0"/>
      <p:bldP spid="58" grpId="0"/>
      <p:bldP spid="59" grpId="0"/>
      <p:bldP spid="67" grpId="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184</TotalTime>
  <Words>750</Words>
  <Application>Microsoft Office PowerPoint</Application>
  <PresentationFormat>Widescreen</PresentationFormat>
  <Paragraphs>116</Paragraphs>
  <Slides>10</Slides>
  <Notes>0</Notes>
  <HiddenSlides>0</HiddenSlides>
  <MMClips>0</MMClips>
  <ScaleCrop>false</ScaleCrop>
  <HeadingPairs>
    <vt:vector size="6" baseType="variant">
      <vt:variant>
        <vt:lpstr>Fonts Used</vt:lpstr>
      </vt:variant>
      <vt:variant>
        <vt:i4>7</vt:i4>
      </vt:variant>
      <vt:variant>
        <vt:lpstr>Theme</vt:lpstr>
      </vt:variant>
      <vt:variant>
        <vt:i4>1</vt:i4>
      </vt:variant>
      <vt:variant>
        <vt:lpstr>Slide Titles</vt:lpstr>
      </vt:variant>
      <vt:variant>
        <vt:i4>10</vt:i4>
      </vt:variant>
    </vt:vector>
  </HeadingPairs>
  <TitlesOfParts>
    <vt:vector size="18" baseType="lpstr">
      <vt:lpstr>.VnArial</vt:lpstr>
      <vt:lpstr>.VnTime</vt:lpstr>
      <vt:lpstr>Arial</vt:lpstr>
      <vt:lpstr>Arial (Body)</vt:lpstr>
      <vt:lpstr>Calibri</vt:lpstr>
      <vt:lpstr>Calibri Light</vt:lpstr>
      <vt:lpstr>Times New Roman</vt: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Dell</dc:creator>
  <cp:lastModifiedBy>Dell</cp:lastModifiedBy>
  <cp:revision>49</cp:revision>
  <dcterms:created xsi:type="dcterms:W3CDTF">2020-04-07T03:34:57Z</dcterms:created>
  <dcterms:modified xsi:type="dcterms:W3CDTF">2020-04-07T08:29:54Z</dcterms:modified>
</cp:coreProperties>
</file>